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4"/>
  </p:notesMasterIdLst>
  <p:sldIdLst>
    <p:sldId id="311" r:id="rId2"/>
    <p:sldId id="394" r:id="rId3"/>
    <p:sldId id="323" r:id="rId4"/>
    <p:sldId id="302" r:id="rId5"/>
    <p:sldId id="332" r:id="rId6"/>
    <p:sldId id="318" r:id="rId7"/>
    <p:sldId id="319" r:id="rId8"/>
    <p:sldId id="303" r:id="rId9"/>
    <p:sldId id="304" r:id="rId10"/>
    <p:sldId id="296" r:id="rId11"/>
    <p:sldId id="309" r:id="rId12"/>
    <p:sldId id="326" r:id="rId13"/>
    <p:sldId id="295" r:id="rId14"/>
    <p:sldId id="325" r:id="rId15"/>
    <p:sldId id="297" r:id="rId16"/>
    <p:sldId id="289" r:id="rId17"/>
    <p:sldId id="299" r:id="rId18"/>
    <p:sldId id="327" r:id="rId19"/>
    <p:sldId id="324" r:id="rId20"/>
    <p:sldId id="320" r:id="rId21"/>
    <p:sldId id="329" r:id="rId22"/>
    <p:sldId id="307" r:id="rId23"/>
    <p:sldId id="300" r:id="rId24"/>
    <p:sldId id="331" r:id="rId25"/>
    <p:sldId id="310" r:id="rId26"/>
    <p:sldId id="321" r:id="rId27"/>
    <p:sldId id="313" r:id="rId28"/>
    <p:sldId id="322" r:id="rId29"/>
    <p:sldId id="316" r:id="rId30"/>
    <p:sldId id="330" r:id="rId31"/>
    <p:sldId id="333" r:id="rId32"/>
    <p:sldId id="317" r:id="rId33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30A0"/>
    <a:srgbClr val="CC0099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5" autoAdjust="0"/>
    <p:restoredTop sz="92733" autoAdjust="0"/>
  </p:normalViewPr>
  <p:slideViewPr>
    <p:cSldViewPr>
      <p:cViewPr varScale="1">
        <p:scale>
          <a:sx n="71" d="100"/>
          <a:sy n="71" d="100"/>
        </p:scale>
        <p:origin x="169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7C6803-CA4B-420D-A759-A0176716CDE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B3CC82-3478-4D41-B047-5280D6218386}">
      <dgm:prSet/>
      <dgm:spPr/>
      <dgm:t>
        <a:bodyPr/>
        <a:lstStyle/>
        <a:p>
          <a:r>
            <a:rPr lang="en-US" dirty="0"/>
            <a:t>What is Local Search?</a:t>
          </a:r>
        </a:p>
      </dgm:t>
    </dgm:pt>
    <dgm:pt modelId="{EC9FA683-7C9F-4F3C-9D7B-F4134175B941}" type="parTrans" cxnId="{4D78158A-6127-4485-9228-4830BE8F9308}">
      <dgm:prSet/>
      <dgm:spPr/>
      <dgm:t>
        <a:bodyPr/>
        <a:lstStyle/>
        <a:p>
          <a:endParaRPr lang="en-US"/>
        </a:p>
      </dgm:t>
    </dgm:pt>
    <dgm:pt modelId="{4AA0B62A-EBAA-4094-BAAD-7D30DA2065F6}" type="sibTrans" cxnId="{4D78158A-6127-4485-9228-4830BE8F9308}">
      <dgm:prSet/>
      <dgm:spPr/>
      <dgm:t>
        <a:bodyPr/>
        <a:lstStyle/>
        <a:p>
          <a:endParaRPr lang="en-US"/>
        </a:p>
      </dgm:t>
    </dgm:pt>
    <dgm:pt modelId="{87E2C9DA-AF71-49BE-8463-230D4FAEACDF}">
      <dgm:prSet/>
      <dgm:spPr/>
      <dgm:t>
        <a:bodyPr/>
        <a:lstStyle/>
        <a:p>
          <a:r>
            <a:rPr lang="en-US" dirty="0"/>
            <a:t>Hill-Climbing Search</a:t>
          </a:r>
        </a:p>
      </dgm:t>
    </dgm:pt>
    <dgm:pt modelId="{7ED67AEE-3EFA-42A3-9FB2-7E51CBD1AD0A}" type="parTrans" cxnId="{73BAC23A-4B06-47EF-832B-1E7F17048948}">
      <dgm:prSet/>
      <dgm:spPr/>
      <dgm:t>
        <a:bodyPr/>
        <a:lstStyle/>
        <a:p>
          <a:endParaRPr lang="en-US"/>
        </a:p>
      </dgm:t>
    </dgm:pt>
    <dgm:pt modelId="{4D78A9AF-DCE9-40A1-968E-8A84669BB17C}" type="sibTrans" cxnId="{73BAC23A-4B06-47EF-832B-1E7F17048948}">
      <dgm:prSet/>
      <dgm:spPr/>
      <dgm:t>
        <a:bodyPr/>
        <a:lstStyle/>
        <a:p>
          <a:endParaRPr lang="en-US"/>
        </a:p>
      </dgm:t>
    </dgm:pt>
    <dgm:pt modelId="{4A686FD9-F517-4034-849B-38895D14ED95}">
      <dgm:prSet/>
      <dgm:spPr/>
      <dgm:t>
        <a:bodyPr/>
        <a:lstStyle/>
        <a:p>
          <a:r>
            <a:rPr lang="en-US" dirty="0"/>
            <a:t>Simulated Annealing</a:t>
          </a:r>
        </a:p>
      </dgm:t>
    </dgm:pt>
    <dgm:pt modelId="{B5AC7067-DFCC-4F66-B792-E6FD34576449}" type="parTrans" cxnId="{9F78771E-D83F-4FE3-A44B-F778098C046F}">
      <dgm:prSet/>
      <dgm:spPr/>
      <dgm:t>
        <a:bodyPr/>
        <a:lstStyle/>
        <a:p>
          <a:endParaRPr lang="en-US"/>
        </a:p>
      </dgm:t>
    </dgm:pt>
    <dgm:pt modelId="{C9797574-41BD-42CD-B50E-64C62694529C}" type="sibTrans" cxnId="{9F78771E-D83F-4FE3-A44B-F778098C046F}">
      <dgm:prSet/>
      <dgm:spPr/>
      <dgm:t>
        <a:bodyPr/>
        <a:lstStyle/>
        <a:p>
          <a:endParaRPr lang="en-US"/>
        </a:p>
      </dgm:t>
    </dgm:pt>
    <dgm:pt modelId="{74B4ED53-1771-488D-ABAD-21D1DA690E51}">
      <dgm:prSet/>
      <dgm:spPr/>
      <dgm:t>
        <a:bodyPr/>
        <a:lstStyle/>
        <a:p>
          <a:r>
            <a:rPr lang="en-US" dirty="0"/>
            <a:t>Evolutionary Algorithms</a:t>
          </a:r>
        </a:p>
      </dgm:t>
    </dgm:pt>
    <dgm:pt modelId="{6EE8B661-5343-4B26-B6C6-894D5D8A7773}" type="parTrans" cxnId="{ABB642C9-CEA5-4E8F-847C-482E95851269}">
      <dgm:prSet/>
      <dgm:spPr/>
      <dgm:t>
        <a:bodyPr/>
        <a:lstStyle/>
        <a:p>
          <a:endParaRPr lang="en-US"/>
        </a:p>
      </dgm:t>
    </dgm:pt>
    <dgm:pt modelId="{877A99D1-B351-4E05-99E6-5FAD7B69E1C8}" type="sibTrans" cxnId="{ABB642C9-CEA5-4E8F-847C-482E95851269}">
      <dgm:prSet/>
      <dgm:spPr/>
      <dgm:t>
        <a:bodyPr/>
        <a:lstStyle/>
        <a:p>
          <a:endParaRPr lang="en-US"/>
        </a:p>
      </dgm:t>
    </dgm:pt>
    <dgm:pt modelId="{9227DA0E-23FC-4CFA-8C59-414EB0E01F6C}">
      <dgm:prSet/>
      <dgm:spPr/>
      <dgm:t>
        <a:bodyPr/>
        <a:lstStyle/>
        <a:p>
          <a:r>
            <a:rPr lang="en-US" dirty="0"/>
            <a:t>Search in Continuous Spaces</a:t>
          </a:r>
        </a:p>
      </dgm:t>
    </dgm:pt>
    <dgm:pt modelId="{3DB6186E-4551-43E5-86B1-E1DD65E0DC9E}" type="parTrans" cxnId="{E42A713B-7206-49A5-9A6C-85CF3F2FC3FC}">
      <dgm:prSet/>
      <dgm:spPr/>
      <dgm:t>
        <a:bodyPr/>
        <a:lstStyle/>
        <a:p>
          <a:endParaRPr lang="en-US"/>
        </a:p>
      </dgm:t>
    </dgm:pt>
    <dgm:pt modelId="{5AFFAE01-E256-4EE8-9509-B262F1BD23CD}" type="sibTrans" cxnId="{E42A713B-7206-49A5-9A6C-85CF3F2FC3FC}">
      <dgm:prSet/>
      <dgm:spPr/>
      <dgm:t>
        <a:bodyPr/>
        <a:lstStyle/>
        <a:p>
          <a:endParaRPr lang="en-US"/>
        </a:p>
      </dgm:t>
    </dgm:pt>
    <dgm:pt modelId="{93623590-CF4A-4CD2-BB6E-ABC5C3F4BECF}" type="pres">
      <dgm:prSet presAssocID="{277C6803-CA4B-420D-A759-A0176716CDEC}" presName="CompostProcess" presStyleCnt="0">
        <dgm:presLayoutVars>
          <dgm:dir/>
          <dgm:resizeHandles val="exact"/>
        </dgm:presLayoutVars>
      </dgm:prSet>
      <dgm:spPr/>
    </dgm:pt>
    <dgm:pt modelId="{9754C195-A9F0-4F0D-A6D2-0DD1520FF8CB}" type="pres">
      <dgm:prSet presAssocID="{277C6803-CA4B-420D-A759-A0176716CDEC}" presName="arrow" presStyleLbl="bgShp" presStyleIdx="0" presStyleCnt="1"/>
      <dgm:spPr/>
    </dgm:pt>
    <dgm:pt modelId="{2940AEB7-E777-4807-BDF0-EF3FA0BEEEC2}" type="pres">
      <dgm:prSet presAssocID="{277C6803-CA4B-420D-A759-A0176716CDEC}" presName="linearProcess" presStyleCnt="0"/>
      <dgm:spPr/>
    </dgm:pt>
    <dgm:pt modelId="{C49C918E-2348-45D8-9BB6-36FC3910AEE6}" type="pres">
      <dgm:prSet presAssocID="{0BB3CC82-3478-4D41-B047-5280D6218386}" presName="textNode" presStyleLbl="node1" presStyleIdx="0" presStyleCnt="5">
        <dgm:presLayoutVars>
          <dgm:bulletEnabled val="1"/>
        </dgm:presLayoutVars>
      </dgm:prSet>
      <dgm:spPr/>
    </dgm:pt>
    <dgm:pt modelId="{C2900225-7812-4D77-ADCE-66E4758CD0CA}" type="pres">
      <dgm:prSet presAssocID="{4AA0B62A-EBAA-4094-BAAD-7D30DA2065F6}" presName="sibTrans" presStyleCnt="0"/>
      <dgm:spPr/>
    </dgm:pt>
    <dgm:pt modelId="{20161611-1CCB-49E5-BCD6-160E7AE8C6F1}" type="pres">
      <dgm:prSet presAssocID="{87E2C9DA-AF71-49BE-8463-230D4FAEACDF}" presName="textNode" presStyleLbl="node1" presStyleIdx="1" presStyleCnt="5">
        <dgm:presLayoutVars>
          <dgm:bulletEnabled val="1"/>
        </dgm:presLayoutVars>
      </dgm:prSet>
      <dgm:spPr/>
    </dgm:pt>
    <dgm:pt modelId="{86916C63-1FAF-43F8-B295-0A3F60413D66}" type="pres">
      <dgm:prSet presAssocID="{4D78A9AF-DCE9-40A1-968E-8A84669BB17C}" presName="sibTrans" presStyleCnt="0"/>
      <dgm:spPr/>
    </dgm:pt>
    <dgm:pt modelId="{FE566455-4387-4F3B-93FD-63039231E455}" type="pres">
      <dgm:prSet presAssocID="{4A686FD9-F517-4034-849B-38895D14ED95}" presName="textNode" presStyleLbl="node1" presStyleIdx="2" presStyleCnt="5">
        <dgm:presLayoutVars>
          <dgm:bulletEnabled val="1"/>
        </dgm:presLayoutVars>
      </dgm:prSet>
      <dgm:spPr/>
    </dgm:pt>
    <dgm:pt modelId="{7685ED58-3418-4846-9665-E14742C7BD0B}" type="pres">
      <dgm:prSet presAssocID="{C9797574-41BD-42CD-B50E-64C62694529C}" presName="sibTrans" presStyleCnt="0"/>
      <dgm:spPr/>
    </dgm:pt>
    <dgm:pt modelId="{FC3C55A0-84B2-4F6E-AB59-77725D722C40}" type="pres">
      <dgm:prSet presAssocID="{74B4ED53-1771-488D-ABAD-21D1DA690E51}" presName="textNode" presStyleLbl="node1" presStyleIdx="3" presStyleCnt="5">
        <dgm:presLayoutVars>
          <dgm:bulletEnabled val="1"/>
        </dgm:presLayoutVars>
      </dgm:prSet>
      <dgm:spPr/>
    </dgm:pt>
    <dgm:pt modelId="{7FE43F55-AB52-4260-A2ED-9324174B1544}" type="pres">
      <dgm:prSet presAssocID="{877A99D1-B351-4E05-99E6-5FAD7B69E1C8}" presName="sibTrans" presStyleCnt="0"/>
      <dgm:spPr/>
    </dgm:pt>
    <dgm:pt modelId="{06064AD5-8D7F-4BDF-925D-EFA8045701F9}" type="pres">
      <dgm:prSet presAssocID="{9227DA0E-23FC-4CFA-8C59-414EB0E01F6C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9F78771E-D83F-4FE3-A44B-F778098C046F}" srcId="{277C6803-CA4B-420D-A759-A0176716CDEC}" destId="{4A686FD9-F517-4034-849B-38895D14ED95}" srcOrd="2" destOrd="0" parTransId="{B5AC7067-DFCC-4F66-B792-E6FD34576449}" sibTransId="{C9797574-41BD-42CD-B50E-64C62694529C}"/>
    <dgm:cxn modelId="{C2500236-EA4A-468D-BB1C-6B3E83AB6481}" type="presOf" srcId="{4A686FD9-F517-4034-849B-38895D14ED95}" destId="{FE566455-4387-4F3B-93FD-63039231E455}" srcOrd="0" destOrd="0" presId="urn:microsoft.com/office/officeart/2005/8/layout/hProcess9"/>
    <dgm:cxn modelId="{73BAC23A-4B06-47EF-832B-1E7F17048948}" srcId="{277C6803-CA4B-420D-A759-A0176716CDEC}" destId="{87E2C9DA-AF71-49BE-8463-230D4FAEACDF}" srcOrd="1" destOrd="0" parTransId="{7ED67AEE-3EFA-42A3-9FB2-7E51CBD1AD0A}" sibTransId="{4D78A9AF-DCE9-40A1-968E-8A84669BB17C}"/>
    <dgm:cxn modelId="{E42A713B-7206-49A5-9A6C-85CF3F2FC3FC}" srcId="{277C6803-CA4B-420D-A759-A0176716CDEC}" destId="{9227DA0E-23FC-4CFA-8C59-414EB0E01F6C}" srcOrd="4" destOrd="0" parTransId="{3DB6186E-4551-43E5-86B1-E1DD65E0DC9E}" sibTransId="{5AFFAE01-E256-4EE8-9509-B262F1BD23CD}"/>
    <dgm:cxn modelId="{4D78158A-6127-4485-9228-4830BE8F9308}" srcId="{277C6803-CA4B-420D-A759-A0176716CDEC}" destId="{0BB3CC82-3478-4D41-B047-5280D6218386}" srcOrd="0" destOrd="0" parTransId="{EC9FA683-7C9F-4F3C-9D7B-F4134175B941}" sibTransId="{4AA0B62A-EBAA-4094-BAAD-7D30DA2065F6}"/>
    <dgm:cxn modelId="{98D54D8A-0966-471A-8A03-F463E3E4FD3D}" type="presOf" srcId="{0BB3CC82-3478-4D41-B047-5280D6218386}" destId="{C49C918E-2348-45D8-9BB6-36FC3910AEE6}" srcOrd="0" destOrd="0" presId="urn:microsoft.com/office/officeart/2005/8/layout/hProcess9"/>
    <dgm:cxn modelId="{0879C9B3-3FFE-43F3-8448-762C7FD9BC6F}" type="presOf" srcId="{74B4ED53-1771-488D-ABAD-21D1DA690E51}" destId="{FC3C55A0-84B2-4F6E-AB59-77725D722C40}" srcOrd="0" destOrd="0" presId="urn:microsoft.com/office/officeart/2005/8/layout/hProcess9"/>
    <dgm:cxn modelId="{ABB642C9-CEA5-4E8F-847C-482E95851269}" srcId="{277C6803-CA4B-420D-A759-A0176716CDEC}" destId="{74B4ED53-1771-488D-ABAD-21D1DA690E51}" srcOrd="3" destOrd="0" parTransId="{6EE8B661-5343-4B26-B6C6-894D5D8A7773}" sibTransId="{877A99D1-B351-4E05-99E6-5FAD7B69E1C8}"/>
    <dgm:cxn modelId="{20A242CC-255D-4EE4-BD4B-A2F5ED9DCAE9}" type="presOf" srcId="{9227DA0E-23FC-4CFA-8C59-414EB0E01F6C}" destId="{06064AD5-8D7F-4BDF-925D-EFA8045701F9}" srcOrd="0" destOrd="0" presId="urn:microsoft.com/office/officeart/2005/8/layout/hProcess9"/>
    <dgm:cxn modelId="{169141CD-0342-4B63-B721-5243A4C779D4}" type="presOf" srcId="{87E2C9DA-AF71-49BE-8463-230D4FAEACDF}" destId="{20161611-1CCB-49E5-BCD6-160E7AE8C6F1}" srcOrd="0" destOrd="0" presId="urn:microsoft.com/office/officeart/2005/8/layout/hProcess9"/>
    <dgm:cxn modelId="{AA7D7CDF-7AD0-4080-94E1-5E5B41B38130}" type="presOf" srcId="{277C6803-CA4B-420D-A759-A0176716CDEC}" destId="{93623590-CF4A-4CD2-BB6E-ABC5C3F4BECF}" srcOrd="0" destOrd="0" presId="urn:microsoft.com/office/officeart/2005/8/layout/hProcess9"/>
    <dgm:cxn modelId="{04508D0A-E7F3-4AA3-8620-DE44F159C331}" type="presParOf" srcId="{93623590-CF4A-4CD2-BB6E-ABC5C3F4BECF}" destId="{9754C195-A9F0-4F0D-A6D2-0DD1520FF8CB}" srcOrd="0" destOrd="0" presId="urn:microsoft.com/office/officeart/2005/8/layout/hProcess9"/>
    <dgm:cxn modelId="{A97CB21C-F932-44CD-819E-E60A00C0FBE8}" type="presParOf" srcId="{93623590-CF4A-4CD2-BB6E-ABC5C3F4BECF}" destId="{2940AEB7-E777-4807-BDF0-EF3FA0BEEEC2}" srcOrd="1" destOrd="0" presId="urn:microsoft.com/office/officeart/2005/8/layout/hProcess9"/>
    <dgm:cxn modelId="{9F985081-4E40-4F93-88C2-35AF4C953A4F}" type="presParOf" srcId="{2940AEB7-E777-4807-BDF0-EF3FA0BEEEC2}" destId="{C49C918E-2348-45D8-9BB6-36FC3910AEE6}" srcOrd="0" destOrd="0" presId="urn:microsoft.com/office/officeart/2005/8/layout/hProcess9"/>
    <dgm:cxn modelId="{E1E358F4-BD8A-484C-9D85-B88F8CB9FFD4}" type="presParOf" srcId="{2940AEB7-E777-4807-BDF0-EF3FA0BEEEC2}" destId="{C2900225-7812-4D77-ADCE-66E4758CD0CA}" srcOrd="1" destOrd="0" presId="urn:microsoft.com/office/officeart/2005/8/layout/hProcess9"/>
    <dgm:cxn modelId="{DCDC86E0-345B-4170-8F4C-A1A9BC75C0FC}" type="presParOf" srcId="{2940AEB7-E777-4807-BDF0-EF3FA0BEEEC2}" destId="{20161611-1CCB-49E5-BCD6-160E7AE8C6F1}" srcOrd="2" destOrd="0" presId="urn:microsoft.com/office/officeart/2005/8/layout/hProcess9"/>
    <dgm:cxn modelId="{CD089FAC-7D3F-4F18-9A53-AA6C7921B4E3}" type="presParOf" srcId="{2940AEB7-E777-4807-BDF0-EF3FA0BEEEC2}" destId="{86916C63-1FAF-43F8-B295-0A3F60413D66}" srcOrd="3" destOrd="0" presId="urn:microsoft.com/office/officeart/2005/8/layout/hProcess9"/>
    <dgm:cxn modelId="{2DC080EA-34FA-4231-9E1B-88EF50C76450}" type="presParOf" srcId="{2940AEB7-E777-4807-BDF0-EF3FA0BEEEC2}" destId="{FE566455-4387-4F3B-93FD-63039231E455}" srcOrd="4" destOrd="0" presId="urn:microsoft.com/office/officeart/2005/8/layout/hProcess9"/>
    <dgm:cxn modelId="{85238898-3046-480A-8E6E-7930658D5180}" type="presParOf" srcId="{2940AEB7-E777-4807-BDF0-EF3FA0BEEEC2}" destId="{7685ED58-3418-4846-9665-E14742C7BD0B}" srcOrd="5" destOrd="0" presId="urn:microsoft.com/office/officeart/2005/8/layout/hProcess9"/>
    <dgm:cxn modelId="{16A2F90B-22A4-4C2B-BB52-9B391B6CA0CC}" type="presParOf" srcId="{2940AEB7-E777-4807-BDF0-EF3FA0BEEEC2}" destId="{FC3C55A0-84B2-4F6E-AB59-77725D722C40}" srcOrd="6" destOrd="0" presId="urn:microsoft.com/office/officeart/2005/8/layout/hProcess9"/>
    <dgm:cxn modelId="{0899D7B3-468F-45E2-93F4-858C142C714C}" type="presParOf" srcId="{2940AEB7-E777-4807-BDF0-EF3FA0BEEEC2}" destId="{7FE43F55-AB52-4260-A2ED-9324174B1544}" srcOrd="7" destOrd="0" presId="urn:microsoft.com/office/officeart/2005/8/layout/hProcess9"/>
    <dgm:cxn modelId="{B3E9E043-F09A-4C38-BD91-AEB54C390C3D}" type="presParOf" srcId="{2940AEB7-E777-4807-BDF0-EF3FA0BEEEC2}" destId="{06064AD5-8D7F-4BDF-925D-EFA8045701F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54C195-A9F0-4F0D-A6D2-0DD1520FF8CB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C918E-2348-45D8-9BB6-36FC3910AEE6}">
      <dsp:nvSpPr>
        <dsp:cNvPr id="0" name=""/>
        <dsp:cNvSpPr/>
      </dsp:nvSpPr>
      <dsp:spPr>
        <a:xfrm>
          <a:off x="3465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What is Local Search?</a:t>
          </a:r>
        </a:p>
      </dsp:txBody>
      <dsp:txXfrm>
        <a:off x="77438" y="1379374"/>
        <a:ext cx="1367394" cy="1592589"/>
      </dsp:txXfrm>
    </dsp:sp>
    <dsp:sp modelId="{20161611-1CCB-49E5-BCD6-160E7AE8C6F1}">
      <dsp:nvSpPr>
        <dsp:cNvPr id="0" name=""/>
        <dsp:cNvSpPr/>
      </dsp:nvSpPr>
      <dsp:spPr>
        <a:xfrm>
          <a:off x="1594572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Hill-Climbing Search</a:t>
          </a:r>
        </a:p>
      </dsp:txBody>
      <dsp:txXfrm>
        <a:off x="1668545" y="1379374"/>
        <a:ext cx="1367394" cy="1592589"/>
      </dsp:txXfrm>
    </dsp:sp>
    <dsp:sp modelId="{FE566455-4387-4F3B-93FD-63039231E455}">
      <dsp:nvSpPr>
        <dsp:cNvPr id="0" name=""/>
        <dsp:cNvSpPr/>
      </dsp:nvSpPr>
      <dsp:spPr>
        <a:xfrm>
          <a:off x="3185679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Simulated Annealing</a:t>
          </a:r>
        </a:p>
      </dsp:txBody>
      <dsp:txXfrm>
        <a:off x="3259652" y="1379374"/>
        <a:ext cx="1367394" cy="1592589"/>
      </dsp:txXfrm>
    </dsp:sp>
    <dsp:sp modelId="{FC3C55A0-84B2-4F6E-AB59-77725D722C40}">
      <dsp:nvSpPr>
        <dsp:cNvPr id="0" name=""/>
        <dsp:cNvSpPr/>
      </dsp:nvSpPr>
      <dsp:spPr>
        <a:xfrm>
          <a:off x="4776787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Evolutionary Algorithms</a:t>
          </a:r>
        </a:p>
      </dsp:txBody>
      <dsp:txXfrm>
        <a:off x="4850760" y="1379374"/>
        <a:ext cx="1367394" cy="1592589"/>
      </dsp:txXfrm>
    </dsp:sp>
    <dsp:sp modelId="{06064AD5-8D7F-4BDF-925D-EFA8045701F9}">
      <dsp:nvSpPr>
        <dsp:cNvPr id="0" name=""/>
        <dsp:cNvSpPr/>
      </dsp:nvSpPr>
      <dsp:spPr>
        <a:xfrm>
          <a:off x="6367894" y="1305401"/>
          <a:ext cx="1515340" cy="174053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Search in Continuous Spaces</a:t>
          </a:r>
        </a:p>
      </dsp:txBody>
      <dsp:txXfrm>
        <a:off x="6441867" y="1379374"/>
        <a:ext cx="1367394" cy="15925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6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1.png"/><Relationship Id="rId7" Type="http://schemas.openxmlformats.org/officeDocument/2006/relationships/image" Target="../media/image4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600" dirty="0"/>
              <a:t>CS 5/7320 </a:t>
            </a:r>
            <a:r>
              <a:rPr lang="en-US" sz="2700" dirty="0"/>
              <a:t>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3600" dirty="0"/>
              <a:t>Local Search</a:t>
            </a:r>
            <a:br>
              <a:rPr lang="en-US" sz="4200" dirty="0"/>
            </a:br>
            <a:r>
              <a:rPr lang="en-US" sz="2200" dirty="0"/>
              <a:t>AIMA Chapters 4.1 &amp; 4.2</a:t>
            </a:r>
            <a:br>
              <a:rPr lang="en-US" sz="4400" dirty="0"/>
            </a:br>
            <a:endParaRPr lang="en-US" sz="42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Slides by Michael Hahsler</a:t>
            </a:r>
            <a:br>
              <a:rPr lang="en-US" sz="18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br>
              <a:rPr lang="en-US" sz="1400" dirty="0"/>
            </a:br>
            <a:r>
              <a:rPr lang="en-US" sz="1400" dirty="0"/>
              <a:t>with figures from the AIMA textbook.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4" descr="Creative Commons License">
            <a:extLst>
              <a:ext uri="{FF2B5EF4-FFF2-40B4-BE49-F238E27FC236}">
                <a16:creationId xmlns:a16="http://schemas.microsoft.com/office/drawing/2014/main" id="{AD9A30F1-8582-4B8E-8029-E8BD89948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785788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D27B20-F497-40D4-8A38-B6C8A9A2AE36}"/>
              </a:ext>
            </a:extLst>
          </p:cNvPr>
          <p:cNvSpPr txBox="1"/>
          <p:nvPr/>
        </p:nvSpPr>
        <p:spPr>
          <a:xfrm>
            <a:off x="296569" y="6196601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2637973"/>
          </a:xfrm>
        </p:spPr>
        <p:txBody>
          <a:bodyPr>
            <a:normAutofit fontScale="85000" lnSpcReduction="10000"/>
          </a:bodyPr>
          <a:lstStyle/>
          <a:p>
            <a:r>
              <a:rPr lang="en-US" sz="1800" b="1" dirty="0"/>
              <a:t>Goal: </a:t>
            </a:r>
            <a:r>
              <a:rPr lang="en-US" sz="1800" dirty="0"/>
              <a:t>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
</a:t>
            </a:r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We can restrict the state space: Only one queen per column.</a:t>
            </a:r>
          </a:p>
          <a:p>
            <a:r>
              <a:rPr lang="en-US" sz="1800" b="1" dirty="0"/>
              <a:t>State representation: </a:t>
            </a:r>
            <a:r>
              <a:rPr lang="en-US" sz="1800" dirty="0"/>
              <a:t>row position of each queen in its column (e.g., 2, 3, 2, 3)</a:t>
            </a:r>
          </a:p>
          <a:p>
            <a:r>
              <a:rPr lang="en-US" sz="1800" b="1" dirty="0"/>
              <a:t>Objective function:</a:t>
            </a:r>
            <a:r>
              <a:rPr lang="en-US" sz="1800" dirty="0"/>
              <a:t> minimize the number of pairwise conflicts.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Move one queen anywhere in its column.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Improvement strategy</a:t>
            </a:r>
          </a:p>
          <a:p>
            <a:pPr lvl="1"/>
            <a:r>
              <a:rPr lang="en-US" sz="1800" dirty="0"/>
              <a:t>Find a local neighboring state (move one queen within its column) to reduce conflicts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D50DC9-14B1-43FA-9A09-B0020404B22B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758A79-43AA-4B6C-9B70-06F6787B8E0D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State space is reduced from 1820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0" y="2569142"/>
                <a:ext cx="1447795" cy="1249363"/>
              </a:xfrm>
              <a:prstGeom prst="wedgeRectCallout">
                <a:avLst>
                  <a:gd name="adj1" fmla="val -52818"/>
                  <a:gd name="adj2" fmla="val -81494"/>
                </a:avLst>
              </a:prstGeom>
              <a:blipFill>
                <a:blip r:embed="rId5"/>
                <a:stretch>
                  <a:fillRect r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29818BF-19E7-57F1-793E-866C4FC27070}"/>
              </a:ext>
            </a:extLst>
          </p:cNvPr>
          <p:cNvSpPr txBox="1"/>
          <p:nvPr/>
        </p:nvSpPr>
        <p:spPr>
          <a:xfrm>
            <a:off x="338645" y="4349859"/>
            <a:ext cx="3749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</a:t>
            </a:r>
          </a:p>
          <a:p>
            <a:endParaRPr lang="en-US" sz="1600" dirty="0"/>
          </a:p>
          <a:p>
            <a:r>
              <a:rPr lang="en-US" sz="1600" dirty="0"/>
              <a:t>3</a:t>
            </a:r>
          </a:p>
          <a:p>
            <a:endParaRPr lang="en-US" sz="1600" dirty="0"/>
          </a:p>
          <a:p>
            <a:r>
              <a:rPr lang="en-US" sz="1600" dirty="0"/>
              <a:t>2</a:t>
            </a:r>
          </a:p>
          <a:p>
            <a:endParaRPr lang="en-US" sz="1600" dirty="0"/>
          </a:p>
          <a:p>
            <a:r>
              <a:rPr lang="en-US" sz="1600" dirty="0"/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pic>
        <p:nvPicPr>
          <p:cNvPr id="5" name="Picture 5" descr="8queens-successo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6734" y="3129677"/>
            <a:ext cx="2789236" cy="2789236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Current objective value: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17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best local improvement has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Notes: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There are many options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12</m:t>
                    </m:r>
                  </m:oMath>
                </a14:m>
                <a:r>
                  <a:rPr lang="en-US" dirty="0"/>
                  <a:t>. </a:t>
                </a:r>
                <a:br>
                  <a:rPr lang="en-US" dirty="0"/>
                </a:br>
                <a:r>
                  <a:rPr lang="en-US" dirty="0"/>
                  <a:t>We must choose one!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Calculating all the objective values may be expensive!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0" y="3302415"/>
                <a:ext cx="4552950" cy="2585323"/>
              </a:xfrm>
              <a:prstGeom prst="rect">
                <a:avLst/>
              </a:prstGeom>
              <a:blipFill>
                <a:blip r:embed="rId4"/>
                <a:stretch>
                  <a:fillRect l="-1206" t="-1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725" y="41934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3B9D64AC-89F9-40A1-9909-DF1B5D88CB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1391063"/>
            <a:ext cx="7886700" cy="457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To find the best local move, we must evaluate all local neighbors (moving a single  queen in its column while leaving the others in place) and calculate the objective function.</a:t>
            </a:r>
          </a:p>
          <a:p>
            <a:pPr marL="0" indent="0">
              <a:buNone/>
            </a:pPr>
            <a:endParaRPr lang="en-US" sz="1800" b="1" dirty="0"/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B3CB1726-3248-812D-B9D3-8DB523BFCBFA}"/>
              </a:ext>
            </a:extLst>
          </p:cNvPr>
          <p:cNvSpPr/>
          <p:nvPr/>
        </p:nvSpPr>
        <p:spPr>
          <a:xfrm>
            <a:off x="1249877" y="2305765"/>
            <a:ext cx="2057400" cy="457200"/>
          </a:xfrm>
          <a:prstGeom prst="wedgeRoundRectCallout">
            <a:avLst>
              <a:gd name="adj1" fmla="val -54263"/>
              <a:gd name="adj2" fmla="val 15945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Objective value after moving the queen to this square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Formulation as an optimization problem: </a:t>
                </a:r>
                <a:br>
                  <a:rPr lang="en-US" sz="2000" dirty="0"/>
                </a:br>
                <a:r>
                  <a:rPr lang="en-US" sz="2000" dirty="0"/>
                  <a:t>Find the best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 representing an arrangement of queens.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  <a:blipFill>
                <a:blip r:embed="rId3"/>
                <a:stretch>
                  <a:fillRect l="-773" t="-14000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/>
              <p:nvPr/>
            </p:nvSpPr>
            <p:spPr>
              <a:xfrm>
                <a:off x="1752600" y="2469758"/>
                <a:ext cx="4572000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conflicts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sz="2000" dirty="0"/>
                </a:br>
                <a:br>
                  <a:rPr lang="en-US" sz="2000" dirty="0"/>
                </a:br>
                <a:r>
                  <a:rPr lang="en-US" sz="2000" dirty="0"/>
                  <a:t>subject to: 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000" dirty="0"/>
                  <a:t> has one queen per column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469758"/>
                <a:ext cx="4572000" cy="1292662"/>
              </a:xfrm>
              <a:prstGeom prst="rect">
                <a:avLst/>
              </a:prstGeom>
              <a:blipFill>
                <a:blip r:embed="rId5"/>
                <a:stretch>
                  <a:fillRect l="-3467" t="-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88F5F962-B611-4D06-9D14-410A002A2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91A92E-CD92-46F1-B618-EFD86556003A}"/>
              </a:ext>
            </a:extLst>
          </p:cNvPr>
          <p:cNvSpPr/>
          <p:nvPr/>
        </p:nvSpPr>
        <p:spPr>
          <a:xfrm>
            <a:off x="6400800" y="2986563"/>
            <a:ext cx="2590800" cy="838201"/>
          </a:xfrm>
          <a:prstGeom prst="wedgeRoundRectCallout">
            <a:avLst>
              <a:gd name="adj1" fmla="val -65503"/>
              <a:gd name="adj2" fmla="val -14376"/>
              <a:gd name="adj3" fmla="val 16667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Remember: This makes the problem a lot easier.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502DE8-9635-4E03-BE6D-82070B46F8A4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16AEBC-87B7-4029-BB06-6BA8641479B1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550" y="1612017"/>
            <a:ext cx="7886700" cy="1729115"/>
          </a:xfrm>
        </p:spPr>
        <p:txBody>
          <a:bodyPr>
            <a:normAutofit fontScale="70000" lnSpcReduction="20000"/>
          </a:bodyPr>
          <a:lstStyle/>
          <a:p>
            <a:r>
              <a:rPr lang="en-US" sz="2400" b="1" dirty="0"/>
              <a:t>Goal:</a:t>
            </a:r>
            <a:r>
              <a:rPr lang="en-US" sz="2400" dirty="0"/>
              <a:t> Find the shortest tour connecting n cities</a:t>
            </a:r>
          </a:p>
          <a:p>
            <a:r>
              <a:rPr lang="en-US" sz="2400" b="1" dirty="0"/>
              <a:t>State space: </a:t>
            </a:r>
            <a:r>
              <a:rPr lang="en-US" sz="2400" dirty="0"/>
              <a:t>all possible tours</a:t>
            </a:r>
          </a:p>
          <a:p>
            <a:r>
              <a:rPr lang="en-US" sz="2400" b="1" dirty="0"/>
              <a:t>State representation: </a:t>
            </a:r>
            <a:r>
              <a:rPr lang="en-US" sz="2400" dirty="0"/>
              <a:t>tour (order in which to visit the cities) = a permutation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length of tour</a:t>
            </a:r>
          </a:p>
          <a:p>
            <a:r>
              <a:rPr lang="en-US" sz="2400" b="1" dirty="0"/>
              <a:t>Local neighborhood: </a:t>
            </a:r>
            <a:r>
              <a:rPr lang="en-US" sz="2400" dirty="0"/>
              <a:t>reverse the order of visiting a few cities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8376" y="4032057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629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68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68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15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73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58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97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97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44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02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00270" y="6260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36671" y="624300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7D76F2D-BBC9-4D1A-8A3E-5A4195063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4DB345-4D4D-D10A-C3C1-948A283EA856}"/>
              </a:ext>
            </a:extLst>
          </p:cNvPr>
          <p:cNvSpPr txBox="1"/>
          <p:nvPr/>
        </p:nvSpPr>
        <p:spPr>
          <a:xfrm>
            <a:off x="661341" y="6260716"/>
            <a:ext cx="19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State representation: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DB813A-0AF4-3C02-2DAD-796E03969EC8}"/>
              </a:ext>
            </a:extLst>
          </p:cNvPr>
          <p:cNvSpPr txBox="1"/>
          <p:nvPr/>
        </p:nvSpPr>
        <p:spPr>
          <a:xfrm>
            <a:off x="644553" y="3705261"/>
            <a:ext cx="447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Local move to reverse the order of cities C, E and D: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6D46EB-17C9-1621-CFE1-1AFD1D610E03}"/>
              </a:ext>
            </a:extLst>
          </p:cNvPr>
          <p:cNvCxnSpPr>
            <a:cxnSpLocks/>
          </p:cNvCxnSpPr>
          <p:nvPr/>
        </p:nvCxnSpPr>
        <p:spPr>
          <a:xfrm>
            <a:off x="2302202" y="41910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BA8A3AD-294E-D70F-630E-44509CE20710}"/>
              </a:ext>
            </a:extLst>
          </p:cNvPr>
          <p:cNvCxnSpPr>
            <a:cxnSpLocks/>
          </p:cNvCxnSpPr>
          <p:nvPr/>
        </p:nvCxnSpPr>
        <p:spPr>
          <a:xfrm>
            <a:off x="5731871" y="4177085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Example: Traveling Salesman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Formulation as an optimization problem: </a:t>
                </a:r>
                <a:br>
                  <a:rPr lang="en-US" sz="2400" dirty="0"/>
                </a:br>
                <a:r>
                  <a:rPr lang="en-US" sz="2400" dirty="0"/>
                  <a:t>Find the best tour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>
                    <a:latin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</a:rPr>
                      <m:t>tourLength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d>
                  </m:oMath>
                </a14:m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sz="1800" dirty="0"/>
                </a:br>
                <a:r>
                  <a:rPr lang="en-US" sz="1800" dirty="0"/>
                  <a:t>      </a:t>
                </a:r>
                <a:r>
                  <a:rPr lang="en-US" sz="1800" dirty="0" err="1"/>
                  <a:t>s.t.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800" dirty="0"/>
                  <a:t> is a valid permutation (i.e., sub-tour elimination)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2">
            <a:extLst>
              <a:ext uri="{FF2B5EF4-FFF2-40B4-BE49-F238E27FC236}">
                <a16:creationId xmlns:a16="http://schemas.microsoft.com/office/drawing/2014/main" id="{D73E02BF-6962-4226-BCB7-890314E04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00" y="304800"/>
            <a:ext cx="28575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CE71D8A-AE0D-BBCC-6711-C607AD61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68376" y="4032057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06C135-DF46-DFF6-E9EB-321F38921835}"/>
              </a:ext>
            </a:extLst>
          </p:cNvPr>
          <p:cNvSpPr txBox="1"/>
          <p:nvPr/>
        </p:nvSpPr>
        <p:spPr>
          <a:xfrm>
            <a:off x="1629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488E53-2710-22D4-75D4-601D308B0E41}"/>
              </a:ext>
            </a:extLst>
          </p:cNvPr>
          <p:cNvSpPr txBox="1"/>
          <p:nvPr/>
        </p:nvSpPr>
        <p:spPr>
          <a:xfrm>
            <a:off x="4068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B7A628-E911-C587-663D-4C5B592AD298}"/>
              </a:ext>
            </a:extLst>
          </p:cNvPr>
          <p:cNvSpPr txBox="1"/>
          <p:nvPr/>
        </p:nvSpPr>
        <p:spPr>
          <a:xfrm>
            <a:off x="3568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0998F6-69E4-E2B1-ABC3-22036162D616}"/>
              </a:ext>
            </a:extLst>
          </p:cNvPr>
          <p:cNvSpPr txBox="1"/>
          <p:nvPr/>
        </p:nvSpPr>
        <p:spPr>
          <a:xfrm>
            <a:off x="1815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F89A74-8298-1730-11E9-26DE40B673D9}"/>
              </a:ext>
            </a:extLst>
          </p:cNvPr>
          <p:cNvSpPr txBox="1"/>
          <p:nvPr/>
        </p:nvSpPr>
        <p:spPr>
          <a:xfrm>
            <a:off x="3873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D45D02-1760-F6A7-8B0C-B224F60DFB19}"/>
              </a:ext>
            </a:extLst>
          </p:cNvPr>
          <p:cNvSpPr txBox="1"/>
          <p:nvPr/>
        </p:nvSpPr>
        <p:spPr>
          <a:xfrm>
            <a:off x="50588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48308-A984-A2BF-E6DF-B9A4DD6F3E5A}"/>
              </a:ext>
            </a:extLst>
          </p:cNvPr>
          <p:cNvSpPr txBox="1"/>
          <p:nvPr/>
        </p:nvSpPr>
        <p:spPr>
          <a:xfrm>
            <a:off x="7497222" y="41082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813F5C-B6A9-EEA9-B3B6-1F41CD90A650}"/>
              </a:ext>
            </a:extLst>
          </p:cNvPr>
          <p:cNvSpPr txBox="1"/>
          <p:nvPr/>
        </p:nvSpPr>
        <p:spPr>
          <a:xfrm>
            <a:off x="6997576" y="495812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4C5492-B571-7AD1-AC63-8A9BF115B92E}"/>
              </a:ext>
            </a:extLst>
          </p:cNvPr>
          <p:cNvSpPr txBox="1"/>
          <p:nvPr/>
        </p:nvSpPr>
        <p:spPr>
          <a:xfrm>
            <a:off x="52449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92B7C3-08AF-EBC1-9998-734643B01994}"/>
              </a:ext>
            </a:extLst>
          </p:cNvPr>
          <p:cNvSpPr txBox="1"/>
          <p:nvPr/>
        </p:nvSpPr>
        <p:spPr>
          <a:xfrm>
            <a:off x="7302376" y="555605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F179A5-BD65-A490-B19A-B1C490CCF628}"/>
              </a:ext>
            </a:extLst>
          </p:cNvPr>
          <p:cNvSpPr txBox="1"/>
          <p:nvPr/>
        </p:nvSpPr>
        <p:spPr>
          <a:xfrm>
            <a:off x="2600270" y="6260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BD4C21-062C-3801-4DB8-F7AF95DDD440}"/>
              </a:ext>
            </a:extLst>
          </p:cNvPr>
          <p:cNvSpPr txBox="1"/>
          <p:nvPr/>
        </p:nvSpPr>
        <p:spPr>
          <a:xfrm>
            <a:off x="6036671" y="624300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163951-A2E3-96A8-0070-A4AFBECB3AD5}"/>
              </a:ext>
            </a:extLst>
          </p:cNvPr>
          <p:cNvSpPr txBox="1"/>
          <p:nvPr/>
        </p:nvSpPr>
        <p:spPr>
          <a:xfrm>
            <a:off x="661341" y="6260716"/>
            <a:ext cx="1945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State representation: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AF8B37-B2B4-C2BC-16A6-CF6BFDC92FDE}"/>
              </a:ext>
            </a:extLst>
          </p:cNvPr>
          <p:cNvSpPr txBox="1"/>
          <p:nvPr/>
        </p:nvSpPr>
        <p:spPr>
          <a:xfrm>
            <a:off x="644553" y="3705261"/>
            <a:ext cx="4473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Local move to reverse the order of cities C, E and D: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00CCBD-5B6D-7EF9-E6B7-63B638EAF842}"/>
              </a:ext>
            </a:extLst>
          </p:cNvPr>
          <p:cNvCxnSpPr>
            <a:cxnSpLocks/>
          </p:cNvCxnSpPr>
          <p:nvPr/>
        </p:nvCxnSpPr>
        <p:spPr>
          <a:xfrm>
            <a:off x="2302202" y="4191000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53CFAD-1DDC-4F61-1E47-F97D71428FF0}"/>
              </a:ext>
            </a:extLst>
          </p:cNvPr>
          <p:cNvCxnSpPr>
            <a:cxnSpLocks/>
          </p:cNvCxnSpPr>
          <p:nvPr/>
        </p:nvCxnSpPr>
        <p:spPr>
          <a:xfrm>
            <a:off x="5731871" y="4177085"/>
            <a:ext cx="3048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(= 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3312663"/>
            <a:ext cx="5295900" cy="33167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Variants:</a:t>
            </a:r>
          </a:p>
          <a:p>
            <a:pPr marL="0" indent="0">
              <a:buNone/>
            </a:pPr>
            <a:r>
              <a:rPr lang="en-US" b="1" dirty="0"/>
              <a:t>Steepest-ascend hill climbing</a:t>
            </a:r>
          </a:p>
          <a:p>
            <a:pPr lvl="1"/>
            <a:r>
              <a:rPr lang="en-US" dirty="0"/>
              <a:t>Check all possible successors and choose </a:t>
            </a:r>
            <a:r>
              <a:rPr lang="en-US" dirty="0">
                <a:solidFill>
                  <a:srgbClr val="FF0000"/>
                </a:solidFill>
              </a:rPr>
              <a:t>the highest-valued successors.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Stochastic hill climbing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choose randomly among  all uphill moves</a:t>
            </a:r>
            <a:r>
              <a:rPr lang="en-US" dirty="0"/>
              <a:t>, or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generate randomly one new successor at a time until a better one is found </a:t>
            </a:r>
            <a:r>
              <a:rPr lang="en-US" dirty="0"/>
              <a:t>= first-choice hill climbing – </a:t>
            </a:r>
            <a:r>
              <a:rPr lang="en-US" b="1" dirty="0"/>
              <a:t>the most popular variant</a:t>
            </a:r>
            <a:r>
              <a:rPr lang="en-US" dirty="0"/>
              <a:t>, this is what people often mean when they say “stochastic hill climbing”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4CD61-FB43-41D7-BE5E-6D6E1738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447800"/>
            <a:ext cx="6705600" cy="1765562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CB08426-7BC5-4386-85F4-94612E52F291}"/>
              </a:ext>
            </a:extLst>
          </p:cNvPr>
          <p:cNvSpPr/>
          <p:nvPr/>
        </p:nvSpPr>
        <p:spPr>
          <a:xfrm>
            <a:off x="2286000" y="2318932"/>
            <a:ext cx="2590800" cy="228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FE0FF18E-744F-EC8F-F9C7-A9F473543CEE}"/>
              </a:ext>
            </a:extLst>
          </p:cNvPr>
          <p:cNvSpPr/>
          <p:nvPr/>
        </p:nvSpPr>
        <p:spPr>
          <a:xfrm>
            <a:off x="3657600" y="1851901"/>
            <a:ext cx="3429000" cy="313921"/>
          </a:xfrm>
          <a:prstGeom prst="wedgeRoundRectCallout">
            <a:avLst>
              <a:gd name="adj1" fmla="val -56299"/>
              <a:gd name="adj2" fmla="val -217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Typically, we start with a random state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859D9B-829A-B768-4412-98518641CBA7}"/>
              </a:ext>
            </a:extLst>
          </p:cNvPr>
          <p:cNvSpPr/>
          <p:nvPr/>
        </p:nvSpPr>
        <p:spPr>
          <a:xfrm>
            <a:off x="6172200" y="1600201"/>
            <a:ext cx="838200" cy="1524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 descr="8queens-successors">
            <a:extLst>
              <a:ext uri="{FF2B5EF4-FFF2-40B4-BE49-F238E27FC236}">
                <a16:creationId xmlns:a16="http://schemas.microsoft.com/office/drawing/2014/main" id="{73D0EA30-76AC-57ED-60F6-88390B76D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96782" y="3505200"/>
            <a:ext cx="2789236" cy="27892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Optima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295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dirty="0"/>
              <a:t>Hill-climbing search is like greedy best-first search with the objective function as a (maybe not admissible) heuristic and no frontier (just stops in a dead end). 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000" dirty="0"/>
              <a:t>No – can get stuck in local optima</a:t>
            </a:r>
          </a:p>
          <a:p>
            <a:endParaRPr lang="en-US" sz="2400" dirty="0"/>
          </a:p>
        </p:txBody>
      </p:sp>
      <p:pic>
        <p:nvPicPr>
          <p:cNvPr id="5" name="Picture 4" descr="8queens-local-minim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3048000"/>
            <a:ext cx="2018297" cy="201829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539359" y="5034031"/>
                <a:ext cx="9019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359" y="5034031"/>
                <a:ext cx="90197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DB6D02-2483-460C-B304-CF188FB2CE8B}"/>
              </a:ext>
            </a:extLst>
          </p:cNvPr>
          <p:cNvCxnSpPr>
            <a:cxnSpLocks/>
          </p:cNvCxnSpPr>
          <p:nvPr/>
        </p:nvCxnSpPr>
        <p:spPr>
          <a:xfrm flipV="1">
            <a:off x="2895600" y="3200400"/>
            <a:ext cx="661044" cy="724763"/>
          </a:xfrm>
          <a:prstGeom prst="line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260992" y="3048000"/>
            <a:ext cx="33439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within its column to improve the objective function.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1C3F5A-F544-CE10-72BB-7FCE8A2BF847}"/>
              </a:ext>
            </a:extLst>
          </p:cNvPr>
          <p:cNvSpPr txBox="1"/>
          <p:nvPr/>
        </p:nvSpPr>
        <p:spPr>
          <a:xfrm>
            <a:off x="602146" y="5403363"/>
            <a:ext cx="76200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Simple approach that can help with local optima:</a:t>
            </a:r>
          </a:p>
          <a:p>
            <a:r>
              <a:rPr lang="en-US" b="1" dirty="0"/>
              <a:t>Random-restart hill climbing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Restart hill-climbing many times with random initial states and return the best solution.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953000"/>
            <a:ext cx="8229600" cy="1630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How to escape local maxima?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Random restart hill-climbing can help.</a:t>
            </a:r>
          </a:p>
          <a:p>
            <a:pPr marL="0" indent="0">
              <a:buNone/>
            </a:pPr>
            <a:r>
              <a:rPr lang="en-US" sz="2000" dirty="0"/>
              <a:t>What about “shoulders” (called “ridges” in higher dimensional space)?</a:t>
            </a:r>
          </a:p>
          <a:p>
            <a:pPr marL="342900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 Hill-climbing that allows sideways moves and uses momentum.</a:t>
            </a:r>
            <a:endParaRPr lang="en-US" sz="18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295400" y="1388727"/>
            <a:ext cx="6410779" cy="3515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3514D4-9F24-415D-9593-4D65E2583BBF}"/>
              </a:ext>
            </a:extLst>
          </p:cNvPr>
          <p:cNvSpPr txBox="1"/>
          <p:nvPr/>
        </p:nvSpPr>
        <p:spPr>
          <a:xfrm>
            <a:off x="6643956" y="4533037"/>
            <a:ext cx="173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Neighbors placed next to each other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E8E4BC-97A9-4E59-80E6-751B2F46A785}"/>
              </a:ext>
            </a:extLst>
          </p:cNvPr>
          <p:cNvSpPr txBox="1"/>
          <p:nvPr/>
        </p:nvSpPr>
        <p:spPr>
          <a:xfrm>
            <a:off x="685800" y="1371600"/>
            <a:ext cx="5995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max.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/>
              <p:nvPr/>
            </p:nvSpPr>
            <p:spPr>
              <a:xfrm>
                <a:off x="533400" y="827776"/>
                <a:ext cx="786093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We can get the utility (objective function value) from the state description using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985AE9-1AE8-F35B-D711-4119CD4B72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827776"/>
                <a:ext cx="7860935" cy="338554"/>
              </a:xfrm>
              <a:prstGeom prst="rect">
                <a:avLst/>
              </a:prstGeom>
              <a:blipFill>
                <a:blip r:embed="rId5"/>
                <a:stretch>
                  <a:fillRect l="-465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3D2B4-CC27-A9A4-1F51-E62C80359A7C}"/>
                  </a:ext>
                </a:extLst>
              </p:cNvPr>
              <p:cNvSpPr txBox="1"/>
              <p:nvPr/>
            </p:nvSpPr>
            <p:spPr>
              <a:xfrm>
                <a:off x="1285323" y="1809440"/>
                <a:ext cx="685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A3D2B4-CC27-A9A4-1F51-E62C80359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323" y="1809440"/>
                <a:ext cx="685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64C093-D0CC-96E4-B295-B48A3F7B16B5}"/>
                  </a:ext>
                </a:extLst>
              </p:cNvPr>
              <p:cNvSpPr txBox="1"/>
              <p:nvPr/>
            </p:nvSpPr>
            <p:spPr>
              <a:xfrm>
                <a:off x="4381500" y="4583524"/>
                <a:ext cx="838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64C093-D0CC-96E4-B295-B48A3F7B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500" y="4583524"/>
                <a:ext cx="838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Minimization vs. 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sz="2800" dirty="0"/>
                  <a:t>The name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hill climbing </a:t>
                </a:r>
                <a:r>
                  <a:rPr lang="en-US" sz="2800" dirty="0"/>
                  <a:t>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Optimizers like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 problems </a:t>
                </a:r>
                <a:r>
                  <a:rPr lang="en-US" dirty="0"/>
                  <a:t>and call hill climbing</a:t>
                </a:r>
                <a:r>
                  <a:rPr lang="en-US" sz="2800" dirty="0"/>
                  <a:t> </a:t>
                </a:r>
                <a:r>
                  <a:rPr lang="en-US" sz="2800" dirty="0">
                    <a:solidFill>
                      <a:srgbClr val="FF0000"/>
                    </a:solidFill>
                  </a:rPr>
                  <a:t>gradient descent </a:t>
                </a:r>
                <a:r>
                  <a:rPr lang="en-US" sz="2800" dirty="0"/>
                  <a:t>instead.</a:t>
                </a:r>
              </a:p>
              <a:p>
                <a:r>
                  <a:rPr lang="en-US" sz="2800" dirty="0"/>
                  <a:t>Both types of problems are equivalent:</a:t>
                </a:r>
              </a:p>
              <a:p>
                <a:endParaRPr lang="en-US" sz="3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/>
                  <a:t>                 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>
                    <a:sym typeface="Wingdings" panose="05000000000000000000" pitchFamily="2" charset="2"/>
                  </a:rPr>
                  <a:t>      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sz="3600" dirty="0">
                    <a:sym typeface="Wingdings" panose="05000000000000000000" pitchFamily="2" charset="2"/>
                  </a:rPr>
                  <a:t> </a:t>
                </a:r>
                <a:endParaRPr lang="en-US" sz="3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2600"/>
                <a:ext cx="7886700" cy="2060575"/>
              </a:xfrm>
              <a:blipFill>
                <a:blip r:embed="rId2"/>
                <a:stretch>
                  <a:fillRect l="-696" t="-5621" r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40077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9006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703" y="151299"/>
            <a:ext cx="8276304" cy="1608328"/>
          </a:xfrm>
        </p:spPr>
        <p:txBody>
          <a:bodyPr>
            <a:normAutofit/>
          </a:bodyPr>
          <a:lstStyle/>
          <a:p>
            <a:r>
              <a:rPr lang="en-US" sz="4000" dirty="0"/>
              <a:t>Convex vs. Non-Convex </a:t>
            </a:r>
            <a:br>
              <a:rPr lang="en-US" sz="4000" dirty="0"/>
            </a:br>
            <a:r>
              <a:rPr lang="en-US" sz="4000" dirty="0"/>
              <a:t>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</a:extLst>
          </p:cNvPr>
          <p:cNvGrpSpPr/>
          <p:nvPr/>
        </p:nvGrpSpPr>
        <p:grpSpPr>
          <a:xfrm>
            <a:off x="4803064" y="2134522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</a:extLst>
          </p:cNvPr>
          <p:cNvGrpSpPr/>
          <p:nvPr/>
        </p:nvGrpSpPr>
        <p:grpSpPr>
          <a:xfrm>
            <a:off x="460248" y="2057400"/>
            <a:ext cx="3730752" cy="4163832"/>
            <a:chOff x="4932363" y="2539148"/>
            <a:chExt cx="3730752" cy="41638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6502BB-F296-4EA1-973E-434C4D6A17C1}"/>
                </a:ext>
              </a:extLst>
            </p:cNvPr>
            <p:cNvSpPr txBox="1"/>
            <p:nvPr/>
          </p:nvSpPr>
          <p:spPr>
            <a:xfrm>
              <a:off x="5257800" y="5779650"/>
              <a:ext cx="30270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One global optimum + </a:t>
              </a:r>
              <a:br>
                <a:rPr lang="en-US" dirty="0"/>
              </a:br>
              <a:r>
                <a:rPr lang="en-US" dirty="0"/>
                <a:t>smooth function </a:t>
              </a:r>
              <a:r>
                <a:rPr lang="en-US" dirty="0">
                  <a:sym typeface="Wingdings" panose="05000000000000000000" pitchFamily="2" charset="2"/>
                </a:rPr>
                <a:t> calculus makes it easy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803064" y="5943600"/>
            <a:ext cx="3197936" cy="762000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discrete optimization problems are like this.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909DD7-4612-4D6A-87D5-5322FBB49959}"/>
              </a:ext>
            </a:extLst>
          </p:cNvPr>
          <p:cNvSpPr txBox="1"/>
          <p:nvPr/>
        </p:nvSpPr>
        <p:spPr>
          <a:xfrm>
            <a:off x="555703" y="1676400"/>
            <a:ext cx="235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Minimization problems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7A84F-7178-4E19-A3E7-3440EE65C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238EBBB-C40E-49A2-AEE3-5523253986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88816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04308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3091928"/>
            <a:ext cx="680892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700" dirty="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Use heat to escape local </a:t>
            </a:r>
            <a:r>
              <a:rPr lang="en-US" dirty="0"/>
              <a:t>optima</a:t>
            </a:r>
            <a:r>
              <a:rPr lang="en-US" sz="2400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67226" y="1124739"/>
            <a:ext cx="8229600" cy="1447800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First-choice stochastic hill climbing + escape local minima by </a:t>
            </a:r>
            <a:r>
              <a:rPr lang="en-US" sz="2400" b="1" dirty="0">
                <a:solidFill>
                  <a:srgbClr val="FF0000"/>
                </a:solidFill>
              </a:rPr>
              <a:t>allowing some “bad” moves </a:t>
            </a:r>
            <a:r>
              <a:rPr lang="en-US" sz="2400" dirty="0"/>
              <a:t>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controlled cooling of glass or metals by decreasing the temperature (here chance of accepting bad moves) gradually.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B88A498-4238-4F25-927A-B25A07FFD214}"/>
              </a:ext>
            </a:extLst>
          </p:cNvPr>
          <p:cNvSpPr/>
          <p:nvPr/>
        </p:nvSpPr>
        <p:spPr>
          <a:xfrm>
            <a:off x="2229852" y="3230843"/>
            <a:ext cx="4704348" cy="2725030"/>
          </a:xfrm>
          <a:custGeom>
            <a:avLst/>
            <a:gdLst>
              <a:gd name="connsiteX0" fmla="*/ 0 w 4704348"/>
              <a:gd name="connsiteY0" fmla="*/ 619262 h 2725030"/>
              <a:gd name="connsiteX1" fmla="*/ 517358 w 4704348"/>
              <a:gd name="connsiteY1" fmla="*/ 619262 h 2725030"/>
              <a:gd name="connsiteX2" fmla="*/ 1624263 w 4704348"/>
              <a:gd name="connsiteY2" fmla="*/ 2724789 h 2725030"/>
              <a:gd name="connsiteX3" fmla="*/ 1973179 w 4704348"/>
              <a:gd name="connsiteY3" fmla="*/ 474883 h 2725030"/>
              <a:gd name="connsiteX4" fmla="*/ 2863516 w 4704348"/>
              <a:gd name="connsiteY4" fmla="*/ 41746 h 2725030"/>
              <a:gd name="connsiteX5" fmla="*/ 3561348 w 4704348"/>
              <a:gd name="connsiteY5" fmla="*/ 1136620 h 2725030"/>
              <a:gd name="connsiteX6" fmla="*/ 3922295 w 4704348"/>
              <a:gd name="connsiteY6" fmla="*/ 366599 h 2725030"/>
              <a:gd name="connsiteX7" fmla="*/ 4704348 w 4704348"/>
              <a:gd name="connsiteY7" fmla="*/ 77841 h 2725030"/>
              <a:gd name="connsiteX8" fmla="*/ 4704348 w 4704348"/>
              <a:gd name="connsiteY8" fmla="*/ 77841 h 272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348" h="2725030">
                <a:moveTo>
                  <a:pt x="0" y="619262"/>
                </a:moveTo>
                <a:cubicBezTo>
                  <a:pt x="123324" y="443801"/>
                  <a:pt x="246648" y="268341"/>
                  <a:pt x="517358" y="619262"/>
                </a:cubicBezTo>
                <a:cubicBezTo>
                  <a:pt x="788069" y="970183"/>
                  <a:pt x="1381626" y="2748852"/>
                  <a:pt x="1624263" y="2724789"/>
                </a:cubicBezTo>
                <a:cubicBezTo>
                  <a:pt x="1866900" y="2700726"/>
                  <a:pt x="1766637" y="922057"/>
                  <a:pt x="1973179" y="474883"/>
                </a:cubicBezTo>
                <a:cubicBezTo>
                  <a:pt x="2179721" y="27709"/>
                  <a:pt x="2598821" y="-68543"/>
                  <a:pt x="2863516" y="41746"/>
                </a:cubicBezTo>
                <a:cubicBezTo>
                  <a:pt x="3128211" y="152035"/>
                  <a:pt x="3384885" y="1082478"/>
                  <a:pt x="3561348" y="1136620"/>
                </a:cubicBezTo>
                <a:cubicBezTo>
                  <a:pt x="3737811" y="1190762"/>
                  <a:pt x="3731795" y="543062"/>
                  <a:pt x="3922295" y="366599"/>
                </a:cubicBezTo>
                <a:cubicBezTo>
                  <a:pt x="4112795" y="190136"/>
                  <a:pt x="4704348" y="77841"/>
                  <a:pt x="4704348" y="77841"/>
                </a:cubicBezTo>
                <a:lnTo>
                  <a:pt x="4704348" y="77841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738C4E-A95D-489D-9579-FD6EA674D243}"/>
              </a:ext>
            </a:extLst>
          </p:cNvPr>
          <p:cNvCxnSpPr/>
          <p:nvPr/>
        </p:nvCxnSpPr>
        <p:spPr>
          <a:xfrm flipV="1">
            <a:off x="1752600" y="2971801"/>
            <a:ext cx="0" cy="3352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F3055B-35B4-4F24-B50E-AFEA83252DF1}"/>
              </a:ext>
            </a:extLst>
          </p:cNvPr>
          <p:cNvCxnSpPr/>
          <p:nvPr/>
        </p:nvCxnSpPr>
        <p:spPr>
          <a:xfrm>
            <a:off x="1752600" y="6324600"/>
            <a:ext cx="58674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FCF25BC-6DE7-4C7F-B463-C41C39C3D4FB}"/>
              </a:ext>
            </a:extLst>
          </p:cNvPr>
          <p:cNvSpPr/>
          <p:nvPr/>
        </p:nvSpPr>
        <p:spPr>
          <a:xfrm>
            <a:off x="3733800" y="5867400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590B38D-363A-4750-9B90-379BC952981D}"/>
              </a:ext>
            </a:extLst>
          </p:cNvPr>
          <p:cNvSpPr/>
          <p:nvPr/>
        </p:nvSpPr>
        <p:spPr>
          <a:xfrm>
            <a:off x="5334000" y="365760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4592C-C5E3-4E49-AA57-DE1194BE7340}"/>
              </a:ext>
            </a:extLst>
          </p:cNvPr>
          <p:cNvSpPr txBox="1"/>
          <p:nvPr/>
        </p:nvSpPr>
        <p:spPr>
          <a:xfrm rot="16200000">
            <a:off x="13679" y="4460669"/>
            <a:ext cx="295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function (minimize)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7E55B-C211-40A0-8CB5-98DD3DB595B9}"/>
              </a:ext>
            </a:extLst>
          </p:cNvPr>
          <p:cNvSpPr txBox="1"/>
          <p:nvPr/>
        </p:nvSpPr>
        <p:spPr>
          <a:xfrm>
            <a:off x="4419600" y="6324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space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EA9AAFB-F0EB-468F-A6B6-AEADBB6ACFA7}"/>
              </a:ext>
            </a:extLst>
          </p:cNvPr>
          <p:cNvSpPr/>
          <p:nvPr/>
        </p:nvSpPr>
        <p:spPr>
          <a:xfrm>
            <a:off x="5981700" y="2480521"/>
            <a:ext cx="1904999" cy="567488"/>
          </a:xfrm>
          <a:prstGeom prst="wedgeRectCallout">
            <a:avLst>
              <a:gd name="adj1" fmla="val -89043"/>
              <a:gd name="adj2" fmla="val 1218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“bad” local move</a:t>
            </a: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018AF8A-3755-47F2-8DCA-44AEBD5C28BE}"/>
              </a:ext>
            </a:extLst>
          </p:cNvPr>
          <p:cNvSpPr/>
          <p:nvPr/>
        </p:nvSpPr>
        <p:spPr>
          <a:xfrm>
            <a:off x="4870785" y="3166917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160C125-8151-450F-B950-4AF441121E06}"/>
              </a:ext>
            </a:extLst>
          </p:cNvPr>
          <p:cNvSpPr/>
          <p:nvPr/>
        </p:nvSpPr>
        <p:spPr>
          <a:xfrm>
            <a:off x="4126831" y="356635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F9820E1-19DE-4652-B094-FE5DC9034E6D}"/>
              </a:ext>
            </a:extLst>
          </p:cNvPr>
          <p:cNvSpPr/>
          <p:nvPr/>
        </p:nvSpPr>
        <p:spPr>
          <a:xfrm>
            <a:off x="3956385" y="5081196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8F8B6D-96F1-43A5-89C9-E0712A42F7C8}"/>
              </a:ext>
            </a:extLst>
          </p:cNvPr>
          <p:cNvCxnSpPr>
            <a:cxnSpLocks/>
            <a:stCxn id="16" idx="2"/>
            <a:endCxn id="18" idx="7"/>
          </p:cNvCxnSpPr>
          <p:nvPr/>
        </p:nvCxnSpPr>
        <p:spPr>
          <a:xfrm flipH="1">
            <a:off x="4267181" y="3243113"/>
            <a:ext cx="603604" cy="34556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3618E-3997-44A4-BA2F-A4E689AB018A}"/>
              </a:ext>
            </a:extLst>
          </p:cNvPr>
          <p:cNvCxnSpPr>
            <a:cxnSpLocks/>
            <a:stCxn id="3" idx="3"/>
          </p:cNvCxnSpPr>
          <p:nvPr/>
        </p:nvCxnSpPr>
        <p:spPr>
          <a:xfrm flipH="1">
            <a:off x="4038600" y="3705726"/>
            <a:ext cx="164431" cy="1375470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81C6C6-0114-4CDF-8932-468CF2F249FA}"/>
              </a:ext>
            </a:extLst>
          </p:cNvPr>
          <p:cNvCxnSpPr>
            <a:cxnSpLocks/>
            <a:stCxn id="24" idx="1"/>
            <a:endCxn id="16" idx="6"/>
          </p:cNvCxnSpPr>
          <p:nvPr/>
        </p:nvCxnSpPr>
        <p:spPr>
          <a:xfrm flipH="1" flipV="1">
            <a:off x="5035215" y="3243113"/>
            <a:ext cx="322865" cy="436813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9285B-5362-4E22-8540-0C04B7AE626A}"/>
              </a:ext>
            </a:extLst>
          </p:cNvPr>
          <p:cNvCxnSpPr>
            <a:cxnSpLocks/>
            <a:endCxn id="23" idx="7"/>
          </p:cNvCxnSpPr>
          <p:nvPr/>
        </p:nvCxnSpPr>
        <p:spPr>
          <a:xfrm flipH="1">
            <a:off x="3874150" y="5234921"/>
            <a:ext cx="164452" cy="65479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9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457200" y="1163792"/>
                <a:ext cx="8229600" cy="179250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400" b="1" dirty="0"/>
                  <a:t>Idea</a:t>
                </a:r>
                <a:r>
                  <a:rPr lang="en-US" sz="2400" dirty="0"/>
                  <a:t>: First-choice stochastic hill climbing + escape local minima by allowing some “bad” moves but gradually decreasing their frequency as we get closer to the solution.</a:t>
                </a:r>
              </a:p>
              <a:p>
                <a:r>
                  <a:rPr lang="en-US" sz="2400" dirty="0"/>
                  <a:t>Annealing tries to reach a low energy state so a negative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400" dirty="0"/>
                  <a:t> means the solution gets better.</a:t>
                </a:r>
              </a:p>
              <a:p>
                <a:r>
                  <a:rPr lang="en-US" sz="2400" dirty="0"/>
                  <a:t>The probability of accepting “bad” moves follows the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annealing schedule</a:t>
                </a:r>
                <a:r>
                  <a:rPr lang="en-US" sz="2400" dirty="0"/>
                  <a:t> that reduces the temperature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400" dirty="0"/>
                  <a:t> over time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89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63792"/>
                <a:ext cx="8229600" cy="1792506"/>
              </a:xfrm>
              <a:blipFill>
                <a:blip r:embed="rId3"/>
                <a:stretch>
                  <a:fillRect l="-519" t="-5782" r="-1111" b="-5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9E4DA17-3F53-4822-B860-49A5B33E0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429" y="3361434"/>
            <a:ext cx="7327852" cy="254009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BA8124E-6934-4A72-B73D-1A88B88D2D55}"/>
              </a:ext>
            </a:extLst>
          </p:cNvPr>
          <p:cNvSpPr/>
          <p:nvPr/>
        </p:nvSpPr>
        <p:spPr>
          <a:xfrm>
            <a:off x="6324600" y="4377421"/>
            <a:ext cx="2514600" cy="438728"/>
          </a:xfrm>
          <a:prstGeom prst="wedgeRectCallout">
            <a:avLst>
              <a:gd name="adj1" fmla="val -129345"/>
              <a:gd name="adj2" fmla="val 1713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Always accept good moves that reduce the energy.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A378652-AA0A-4C4A-BA6B-041F1F31EF29}"/>
              </a:ext>
            </a:extLst>
          </p:cNvPr>
          <p:cNvSpPr/>
          <p:nvPr/>
        </p:nvSpPr>
        <p:spPr>
          <a:xfrm>
            <a:off x="6324600" y="5079777"/>
            <a:ext cx="2514600" cy="1323810"/>
          </a:xfrm>
          <a:prstGeom prst="wedgeRectCallout">
            <a:avLst>
              <a:gd name="adj1" fmla="val -65769"/>
              <a:gd name="adj2" fmla="val -167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Accept “bad” moves with a probability  inspired by the acceptance criterion in the Metropolis–Hastings MCMC algorithm.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DCE432-FFCC-4847-B992-99ECD289E083}"/>
              </a:ext>
            </a:extLst>
          </p:cNvPr>
          <p:cNvSpPr/>
          <p:nvPr/>
        </p:nvSpPr>
        <p:spPr>
          <a:xfrm>
            <a:off x="2152650" y="4687052"/>
            <a:ext cx="3619500" cy="28374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5211C-0F88-4E15-8C63-25B69B500F94}"/>
                  </a:ext>
                </a:extLst>
              </p:cNvPr>
              <p:cNvSpPr txBox="1"/>
              <p:nvPr/>
            </p:nvSpPr>
            <p:spPr>
              <a:xfrm>
                <a:off x="760429" y="6003955"/>
                <a:ext cx="5499052" cy="369332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Note: Use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𝑉𝐴𝐿𝑈𝐸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𝑛𝑒𝑥𝑡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 – 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𝑉𝐴𝐿𝑈𝐸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𝑐𝑢𝑟𝑟𝑒𝑛𝑡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for minimization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3D5211C-0F88-4E15-8C63-25B69B500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29" y="6003955"/>
                <a:ext cx="5499052" cy="369332"/>
              </a:xfrm>
              <a:prstGeom prst="rect">
                <a:avLst/>
              </a:prstGeom>
              <a:blipFill>
                <a:blip r:embed="rId5"/>
                <a:stretch>
                  <a:fillRect t="-7937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7583697-6487-245E-D2B9-962B3B723C25}"/>
              </a:ext>
            </a:extLst>
          </p:cNvPr>
          <p:cNvSpPr/>
          <p:nvPr/>
        </p:nvSpPr>
        <p:spPr>
          <a:xfrm>
            <a:off x="3962400" y="3747753"/>
            <a:ext cx="3886200" cy="313921"/>
          </a:xfrm>
          <a:prstGeom prst="wedgeRoundRectCallout">
            <a:avLst>
              <a:gd name="adj1" fmla="val -56299"/>
              <a:gd name="adj2" fmla="val -2171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Typically, we start with a random state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2519B8-A295-E293-407D-C6C19B76DB00}"/>
              </a:ext>
            </a:extLst>
          </p:cNvPr>
          <p:cNvSpPr txBox="1"/>
          <p:nvPr/>
        </p:nvSpPr>
        <p:spPr>
          <a:xfrm>
            <a:off x="6638910" y="2989986"/>
            <a:ext cx="1449371" cy="36933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A06A59-10A0-0DEB-B273-3CBC620EC677}"/>
                  </a:ext>
                </a:extLst>
              </p:cNvPr>
              <p:cNvSpPr txBox="1"/>
              <p:nvPr/>
            </p:nvSpPr>
            <p:spPr>
              <a:xfrm>
                <a:off x="1524000" y="5225270"/>
                <a:ext cx="1390651" cy="2837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r>
                  <a:rPr lang="en-US" sz="17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</a:t>
                </a:r>
                <a:r>
                  <a:rPr lang="en-US" sz="17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7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70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7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700" dirty="0"/>
                  <a:t> </a:t>
                </a:r>
                <a:r>
                  <a:rPr lang="en-US" sz="17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then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9A06A59-10A0-0DEB-B273-3CBC620EC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225270"/>
                <a:ext cx="1390651" cy="283743"/>
              </a:xfrm>
              <a:prstGeom prst="rect">
                <a:avLst/>
              </a:prstGeom>
              <a:blipFill>
                <a:blip r:embed="rId6"/>
                <a:stretch>
                  <a:fillRect l="-9211" t="-25532" r="-4386" b="-34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 of Temperature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9B9A307-B972-04A8-6F37-FA9E0EE4F3CA}"/>
              </a:ext>
            </a:extLst>
          </p:cNvPr>
          <p:cNvGrpSpPr/>
          <p:nvPr/>
        </p:nvGrpSpPr>
        <p:grpSpPr>
          <a:xfrm>
            <a:off x="1885314" y="1975978"/>
            <a:ext cx="5373372" cy="4347579"/>
            <a:chOff x="1628835" y="1764268"/>
            <a:chExt cx="5610165" cy="4654864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98167" y="1764268"/>
              <a:ext cx="5240833" cy="419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2608064" y="6049800"/>
              <a:ext cx="4021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ym typeface="Symbol"/>
                </a:rPr>
                <a:t>-E (neg. means the solution gets worse)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DAA81F-8782-45E2-95BD-34C72ABDAA61}"/>
                </a:ext>
              </a:extLst>
            </p:cNvPr>
            <p:cNvSpPr txBox="1"/>
            <p:nvPr/>
          </p:nvSpPr>
          <p:spPr>
            <a:xfrm rot="16200000">
              <a:off x="-301694" y="3934606"/>
              <a:ext cx="4230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Prob. of accepting a worse state </a:t>
              </a:r>
              <a:r>
                <a:rPr lang="en-US" dirty="0">
                  <a:sym typeface="Symbol"/>
                </a:rPr>
                <a:t>exp(-E/</a:t>
              </a:r>
              <a:r>
                <a:rPr lang="en-US" i="1" dirty="0">
                  <a:sym typeface="Symbol"/>
                </a:rPr>
                <a:t>T</a:t>
              </a:r>
              <a:r>
                <a:rPr lang="en-US" dirty="0">
                  <a:sym typeface="Symbol"/>
                </a:rPr>
                <a:t>)</a:t>
              </a:r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6074B0-905C-9D6B-72DA-A555C3120245}"/>
              </a:ext>
            </a:extLst>
          </p:cNvPr>
          <p:cNvSpPr txBox="1"/>
          <p:nvPr/>
        </p:nvSpPr>
        <p:spPr>
          <a:xfrm>
            <a:off x="709815" y="1227396"/>
            <a:ext cx="8114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the changes due to “bad” moves into an acceptance probability depending</a:t>
            </a:r>
            <a:br>
              <a:rPr lang="en-US" dirty="0"/>
            </a:br>
            <a:r>
              <a:rPr lang="en-US" dirty="0"/>
              <a:t>on the temperature. The criterion uses the negative part of the exponential function.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142C0CA-4381-4C26-A9BD-CF0952ADC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  <a:endParaRPr lang="en-US" sz="1800" b="1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bg1">
                        <a:lumMod val="5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16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sup>
                    </m:sSup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is determined by the worst possible move.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  <a:p>
                <a:pPr>
                  <a:lnSpc>
                    <a:spcPct val="100000"/>
                  </a:lnSpc>
                  <a:spcBef>
                    <a:spcPts val="300"/>
                  </a:spcBef>
                </a:pPr>
                <a:r>
                  <a:rPr lang="en-US" sz="1600" dirty="0"/>
                  <a:t>The best schedule (cooling rate) is typically determined by trial-and-error. The goal is to have a low chance of getting stuck in a local optima.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buNone/>
                </a:pPr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r="-859" b="-5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Guarantee: </a:t>
            </a:r>
            <a:r>
              <a:rPr lang="en-US" sz="2800" dirty="0"/>
              <a:t>If the temperature </a:t>
            </a:r>
            <a:r>
              <a:rPr lang="en-US" dirty="0"/>
              <a:t>is </a:t>
            </a:r>
            <a:r>
              <a:rPr lang="en-US" sz="2800" dirty="0"/>
              <a:t>decreased </a:t>
            </a:r>
            <a:r>
              <a:rPr lang="en-US" sz="2800" b="1" dirty="0"/>
              <a:t>slowly enough</a:t>
            </a:r>
            <a:r>
              <a:rPr lang="en-US" sz="2800" dirty="0"/>
              <a:t>, then simulated annealing search will find a global optimum with a probability approaching one.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impractically long.</a:t>
            </a:r>
          </a:p>
          <a:p>
            <a:pPr lvl="1"/>
            <a:r>
              <a:rPr lang="en-US" dirty="0"/>
              <a:t>We need to experiment with the cooling schedule to find one that typically avoids local optima.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metaheuristic for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optimization.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problem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B2814-F1F8-4D43-86FB-34844A1D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75" y="4559221"/>
            <a:ext cx="5404128" cy="1670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A020C-914A-4738-A082-4CB0B251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46" y="3276600"/>
            <a:ext cx="3359647" cy="10186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8C26DE-8C8B-435B-8A08-B2B5B13D27E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140068" y="3771900"/>
            <a:ext cx="1117732" cy="95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0548C8-9565-4B85-A54B-F8DCD640B030}"/>
              </a:ext>
            </a:extLst>
          </p:cNvPr>
          <p:cNvSpPr/>
          <p:nvPr/>
        </p:nvSpPr>
        <p:spPr>
          <a:xfrm>
            <a:off x="5257800" y="3276600"/>
            <a:ext cx="3460418" cy="99060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7621FA5-A37F-4235-B5EC-56DEACF5529C}"/>
              </a:ext>
            </a:extLst>
          </p:cNvPr>
          <p:cNvSpPr/>
          <p:nvPr/>
        </p:nvSpPr>
        <p:spPr>
          <a:xfrm>
            <a:off x="6019801" y="4511899"/>
            <a:ext cx="150321" cy="1386692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F9C78B-B750-4717-9BB4-5DC26836BD64}"/>
              </a:ext>
            </a:extLst>
          </p:cNvPr>
          <p:cNvGrpSpPr/>
          <p:nvPr/>
        </p:nvGrpSpPr>
        <p:grpSpPr>
          <a:xfrm>
            <a:off x="425782" y="5255178"/>
            <a:ext cx="5898818" cy="1238184"/>
            <a:chOff x="425782" y="5407578"/>
            <a:chExt cx="5898818" cy="123818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9B68D6-5980-475B-AA49-25096CC09CB2}"/>
                </a:ext>
              </a:extLst>
            </p:cNvPr>
            <p:cNvCxnSpPr/>
            <p:nvPr/>
          </p:nvCxnSpPr>
          <p:spPr>
            <a:xfrm flipH="1" flipV="1">
              <a:off x="425782" y="6598440"/>
              <a:ext cx="5898818" cy="4732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B7D367-5F94-44A6-B9B6-35E0F28EF273}"/>
                </a:ext>
              </a:extLst>
            </p:cNvPr>
            <p:cNvCxnSpPr/>
            <p:nvPr/>
          </p:nvCxnSpPr>
          <p:spPr>
            <a:xfrm>
              <a:off x="6324600" y="5407578"/>
              <a:ext cx="0" cy="123818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F54276-09BB-4C23-A163-3D13FA000847}"/>
                </a:ext>
              </a:extLst>
            </p:cNvPr>
            <p:cNvCxnSpPr/>
            <p:nvPr/>
          </p:nvCxnSpPr>
          <p:spPr>
            <a:xfrm flipV="1">
              <a:off x="425782" y="5407578"/>
              <a:ext cx="0" cy="119086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C71E9F-3D02-48AE-BBF8-D7065F94109C}"/>
                </a:ext>
              </a:extLst>
            </p:cNvPr>
            <p:cNvCxnSpPr/>
            <p:nvPr/>
          </p:nvCxnSpPr>
          <p:spPr>
            <a:xfrm>
              <a:off x="425782" y="5410200"/>
              <a:ext cx="2944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E1A7E4B-27D6-4743-89C5-8CD17FBD5E1A}"/>
              </a:ext>
            </a:extLst>
          </p:cNvPr>
          <p:cNvSpPr txBox="1"/>
          <p:nvPr/>
        </p:nvSpPr>
        <p:spPr>
          <a:xfrm>
            <a:off x="2932296" y="6171357"/>
            <a:ext cx="1357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next generation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36D43F-437A-488E-BFE0-E87F6363C3B5}"/>
              </a:ext>
            </a:extLst>
          </p:cNvPr>
          <p:cNvCxnSpPr>
            <a:cxnSpLocks/>
          </p:cNvCxnSpPr>
          <p:nvPr/>
        </p:nvCxnSpPr>
        <p:spPr>
          <a:xfrm flipH="1">
            <a:off x="2582714" y="6324600"/>
            <a:ext cx="3495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F4686822-ADF9-466B-ACEC-0CE426330DDD}"/>
              </a:ext>
            </a:extLst>
          </p:cNvPr>
          <p:cNvSpPr/>
          <p:nvPr/>
        </p:nvSpPr>
        <p:spPr>
          <a:xfrm>
            <a:off x="6716349" y="4558504"/>
            <a:ext cx="2159946" cy="1752600"/>
          </a:xfrm>
          <a:prstGeom prst="wedgeRoundRectCallout">
            <a:avLst>
              <a:gd name="adj1" fmla="val -29679"/>
              <a:gd name="adj2" fmla="val -72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Individual = state</a:t>
            </a:r>
            <a:br>
              <a:rPr lang="en-US" dirty="0"/>
            </a:br>
            <a:r>
              <a:rPr lang="en-US" b="1" dirty="0"/>
              <a:t>representation</a:t>
            </a:r>
            <a:r>
              <a:rPr lang="en-US" dirty="0"/>
              <a:t> as a chromosome: row of the queen in each column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3D9B35-D890-4576-8782-BADB83F89341}"/>
              </a:ext>
            </a:extLst>
          </p:cNvPr>
          <p:cNvSpPr txBox="1"/>
          <p:nvPr/>
        </p:nvSpPr>
        <p:spPr>
          <a:xfrm>
            <a:off x="5320291" y="3247299"/>
            <a:ext cx="23596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</a:t>
            </a:r>
          </a:p>
          <a:p>
            <a:r>
              <a:rPr lang="en-US" sz="800" dirty="0"/>
              <a:t>7</a:t>
            </a:r>
          </a:p>
          <a:p>
            <a:r>
              <a:rPr lang="en-US" sz="800" dirty="0"/>
              <a:t>6</a:t>
            </a:r>
          </a:p>
          <a:p>
            <a:r>
              <a:rPr lang="en-US" sz="800" dirty="0"/>
              <a:t>5</a:t>
            </a:r>
          </a:p>
          <a:p>
            <a:r>
              <a:rPr lang="en-US" sz="800" dirty="0"/>
              <a:t>4</a:t>
            </a:r>
          </a:p>
          <a:p>
            <a:r>
              <a:rPr lang="en-US" sz="800" dirty="0"/>
              <a:t>3</a:t>
            </a:r>
          </a:p>
          <a:p>
            <a:r>
              <a:rPr lang="en-US" sz="800" dirty="0"/>
              <a:t>2</a:t>
            </a:r>
          </a:p>
          <a:p>
            <a:r>
              <a:rPr lang="en-US" sz="8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29" grpId="0"/>
      <p:bldP spid="6" grpId="0" animBg="1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590" y="5372802"/>
            <a:ext cx="5972610" cy="812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600" b="1" dirty="0"/>
              <a:t>Search in Continuous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E7834-612A-D0DB-C9C5-95DEA7EDE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3130" r="1035" b="3"/>
          <a:stretch/>
        </p:blipFill>
        <p:spPr bwMode="auto">
          <a:xfrm>
            <a:off x="2667000" y="543072"/>
            <a:ext cx="6171616" cy="482973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Use atomic states and create a graph as the transition function.</a:t>
                </a:r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2000" dirty="0"/>
              </a:p>
              <a:p>
                <a:pPr marL="342900" lvl="1" indent="0">
                  <a:buNone/>
                </a:pPr>
                <a:r>
                  <a:rPr lang="en-US" sz="2000" dirty="0"/>
                  <a:t>Note: You probably need a way</a:t>
                </a:r>
                <a:br>
                  <a:rPr lang="en-US" sz="2000" dirty="0"/>
                </a:br>
                <a:r>
                  <a:rPr lang="en-US" sz="2000" dirty="0"/>
                  <a:t>           finer grid!</a:t>
                </a:r>
                <a:br>
                  <a:rPr lang="en-US" sz="2000" dirty="0"/>
                </a:br>
                <a:r>
                  <a:rPr lang="en-US" sz="2000" dirty="0"/>
                  <a:t>      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524001"/>
                <a:ext cx="7886700" cy="4652962"/>
              </a:xfrm>
              <a:blipFill>
                <a:blip r:embed="rId2"/>
                <a:stretch>
                  <a:fillRect l="-696" t="-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1600200" y="2012672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A977063-43B4-6CD3-EDE6-55ACF5FC1A2C}"/>
              </a:ext>
            </a:extLst>
          </p:cNvPr>
          <p:cNvGrpSpPr/>
          <p:nvPr/>
        </p:nvGrpSpPr>
        <p:grpSpPr>
          <a:xfrm>
            <a:off x="4648200" y="4025826"/>
            <a:ext cx="2849989" cy="2616346"/>
            <a:chOff x="4648200" y="4025826"/>
            <a:chExt cx="2849989" cy="26163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A6309FC-1A42-F62D-F3D7-1A3DE8E0AD79}"/>
                </a:ext>
              </a:extLst>
            </p:cNvPr>
            <p:cNvGrpSpPr/>
            <p:nvPr/>
          </p:nvGrpSpPr>
          <p:grpSpPr>
            <a:xfrm>
              <a:off x="4648200" y="4025826"/>
              <a:ext cx="2849989" cy="2616346"/>
              <a:chOff x="5608211" y="4172770"/>
              <a:chExt cx="2849989" cy="2616346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A6A21ECD-5CDE-4EC0-8491-CA71898D3C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4554" y="6492874"/>
                <a:ext cx="253364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E185C9B-887E-4F8B-A7C7-589B558587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37984" y="4419600"/>
                <a:ext cx="1" cy="20732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1D32B6-7648-4FBA-A397-0523CE1D50BE}"/>
                  </a:ext>
                </a:extLst>
              </p:cNvPr>
              <p:cNvSpPr txBox="1"/>
              <p:nvPr/>
            </p:nvSpPr>
            <p:spPr>
              <a:xfrm>
                <a:off x="6935234" y="6419784"/>
                <a:ext cx="284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x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7DF480-052F-4119-827A-FCE6844F9578}"/>
                  </a:ext>
                </a:extLst>
              </p:cNvPr>
              <p:cNvSpPr txBox="1"/>
              <p:nvPr/>
            </p:nvSpPr>
            <p:spPr>
              <a:xfrm>
                <a:off x="5608211" y="5309671"/>
                <a:ext cx="2888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</a:t>
                </a:r>
              </a:p>
            </p:txBody>
          </p:sp>
          <p:pic>
            <p:nvPicPr>
              <p:cNvPr id="14" name="Picture 4">
                <a:extLst>
                  <a:ext uri="{FF2B5EF4-FFF2-40B4-BE49-F238E27FC236}">
                    <a16:creationId xmlns:a16="http://schemas.microsoft.com/office/drawing/2014/main" id="{AD23D120-FE88-4C11-BB33-E1E469D8A5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5943604" y="4648200"/>
                <a:ext cx="2330604" cy="1828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46EB43A-DA48-436E-A6B2-35F6F5E6540F}"/>
                  </a:ext>
                </a:extLst>
              </p:cNvPr>
              <p:cNvCxnSpPr/>
              <p:nvPr/>
            </p:nvCxnSpPr>
            <p:spPr>
              <a:xfrm>
                <a:off x="6248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2338A24-64F3-4757-8EA2-5679B52A891F}"/>
                  </a:ext>
                </a:extLst>
              </p:cNvPr>
              <p:cNvCxnSpPr/>
              <p:nvPr/>
            </p:nvCxnSpPr>
            <p:spPr>
              <a:xfrm>
                <a:off x="6553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B0BEAE6-5428-4E4F-9E1F-C49EFE62813D}"/>
                  </a:ext>
                </a:extLst>
              </p:cNvPr>
              <p:cNvCxnSpPr/>
              <p:nvPr/>
            </p:nvCxnSpPr>
            <p:spPr>
              <a:xfrm>
                <a:off x="68580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CA98B25-F84C-490D-8FCA-697F380147B6}"/>
                  </a:ext>
                </a:extLst>
              </p:cNvPr>
              <p:cNvCxnSpPr/>
              <p:nvPr/>
            </p:nvCxnSpPr>
            <p:spPr>
              <a:xfrm>
                <a:off x="71628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A80FADA-2B4A-4BCE-80A4-9177D219AEA4}"/>
                  </a:ext>
                </a:extLst>
              </p:cNvPr>
              <p:cNvCxnSpPr/>
              <p:nvPr/>
            </p:nvCxnSpPr>
            <p:spPr>
              <a:xfrm>
                <a:off x="74676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12FA915-3344-4514-95DA-BB5C149D2A2F}"/>
                  </a:ext>
                </a:extLst>
              </p:cNvPr>
              <p:cNvCxnSpPr/>
              <p:nvPr/>
            </p:nvCxnSpPr>
            <p:spPr>
              <a:xfrm>
                <a:off x="77724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F864849-3C58-4C21-8B02-ABE85707CE67}"/>
                  </a:ext>
                </a:extLst>
              </p:cNvPr>
              <p:cNvCxnSpPr/>
              <p:nvPr/>
            </p:nvCxnSpPr>
            <p:spPr>
              <a:xfrm>
                <a:off x="8077204" y="4419600"/>
                <a:ext cx="0" cy="207327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E081DDC-C4EE-4522-B73B-B42C786955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61546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CA3FC65-7464-431A-B6FF-6656C1E7A7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849839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27126AA-ACC2-4AFE-A09B-E52660D92F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5626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D70E09B-73A3-4135-BACE-7C620BBFB1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52578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7FFF577-559A-483B-903B-495718F1E5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9530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38096B7-AB02-47EB-83A2-3BDF9A6B2B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43604" y="4648200"/>
                <a:ext cx="2362200" cy="175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4542AF1-ED6E-4F7F-86FA-9C48794C3EB6}"/>
                  </a:ext>
                </a:extLst>
              </p:cNvPr>
              <p:cNvCxnSpPr/>
              <p:nvPr/>
            </p:nvCxnSpPr>
            <p:spPr>
              <a:xfrm>
                <a:off x="7772404" y="4495800"/>
                <a:ext cx="30480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/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5B066E6B-51AC-44D8-9D12-54093C910B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72403" y="4172770"/>
                    <a:ext cx="248348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9420CBF-1C0E-1471-A75B-C32BF128475E}"/>
                </a:ext>
              </a:extLst>
            </p:cNvPr>
            <p:cNvCxnSpPr/>
            <p:nvPr/>
          </p:nvCxnSpPr>
          <p:spPr>
            <a:xfrm>
              <a:off x="5486400" y="4953000"/>
              <a:ext cx="2541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CD211C5-F91B-F060-A43F-9C9CF04274A3}"/>
              </a:ext>
            </a:extLst>
          </p:cNvPr>
          <p:cNvCxnSpPr>
            <a:cxnSpLocks/>
          </p:cNvCxnSpPr>
          <p:nvPr/>
        </p:nvCxnSpPr>
        <p:spPr>
          <a:xfrm>
            <a:off x="4431569" y="2583585"/>
            <a:ext cx="597631" cy="1891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Recap: Uninformed and 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</a:t>
            </a:r>
            <a:r>
              <a:rPr lang="en-US" sz="3600" b="1" dirty="0"/>
              <a:t>plan</a:t>
            </a:r>
            <a:r>
              <a:rPr lang="en-US" sz="3600" dirty="0"/>
              <a:t>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Often comes with optimality guarantees (BFS, A* Search, IDS).</a:t>
            </a:r>
          </a:p>
          <a:p>
            <a:r>
              <a:rPr lang="en-US" sz="3600" dirty="0"/>
              <a:t>Typically searches a large portion of the search space (needs time and memory).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own Arrow 4">
            <a:extLst>
              <a:ext uri="{FF2B5EF4-FFF2-40B4-BE49-F238E27FC236}">
                <a16:creationId xmlns:a16="http://schemas.microsoft.com/office/drawing/2014/main" id="{C6FF4BA4-F871-4A83-8A28-DAAA5DF99891}"/>
              </a:ext>
            </a:extLst>
          </p:cNvPr>
          <p:cNvSpPr/>
          <p:nvPr/>
        </p:nvSpPr>
        <p:spPr>
          <a:xfrm>
            <a:off x="5209896" y="21336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8422A-31D7-4170-80EE-46B4141E7DF5}"/>
              </a:ext>
            </a:extLst>
          </p:cNvPr>
          <p:cNvSpPr txBox="1"/>
          <p:nvPr/>
        </p:nvSpPr>
        <p:spPr>
          <a:xfrm>
            <a:off x="4506033" y="1793968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6" name="Down Arrow 6">
            <a:extLst>
              <a:ext uri="{FF2B5EF4-FFF2-40B4-BE49-F238E27FC236}">
                <a16:creationId xmlns:a16="http://schemas.microsoft.com/office/drawing/2014/main" id="{012CE22A-7EA3-4226-BA03-F15BA6EFCA00}"/>
              </a:ext>
            </a:extLst>
          </p:cNvPr>
          <p:cNvSpPr/>
          <p:nvPr/>
        </p:nvSpPr>
        <p:spPr>
          <a:xfrm rot="5400000">
            <a:off x="7897960" y="48387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05A65-D34F-4AC8-A4FF-7FA25D269424}"/>
              </a:ext>
            </a:extLst>
          </p:cNvPr>
          <p:cNvSpPr txBox="1"/>
          <p:nvPr/>
        </p:nvSpPr>
        <p:spPr>
          <a:xfrm>
            <a:off x="8170427" y="4687669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DF080F-BD2E-4894-931D-1605BAD0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116660" y="2475026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78D61D2-8702-47A7-97CC-04E0B38CD54B}"/>
              </a:ext>
            </a:extLst>
          </p:cNvPr>
          <p:cNvSpPr/>
          <p:nvPr/>
        </p:nvSpPr>
        <p:spPr>
          <a:xfrm>
            <a:off x="7646557" y="4876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567721-8D1B-4C28-ACD3-ECEB9EAFA179}"/>
              </a:ext>
            </a:extLst>
          </p:cNvPr>
          <p:cNvSpPr/>
          <p:nvPr/>
        </p:nvSpPr>
        <p:spPr>
          <a:xfrm>
            <a:off x="5253815" y="2474694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E07DB4-C098-4EA6-9E59-3D5FEF00119A}"/>
              </a:ext>
            </a:extLst>
          </p:cNvPr>
          <p:cNvSpPr/>
          <p:nvPr/>
        </p:nvSpPr>
        <p:spPr>
          <a:xfrm>
            <a:off x="5291620" y="2667480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sp>
        <p:nvSpPr>
          <p:cNvPr id="26" name="Down Arrow 4">
            <a:extLst>
              <a:ext uri="{FF2B5EF4-FFF2-40B4-BE49-F238E27FC236}">
                <a16:creationId xmlns:a16="http://schemas.microsoft.com/office/drawing/2014/main" id="{BA21D0A7-663C-4EE8-A298-5C090BF3D6AF}"/>
              </a:ext>
            </a:extLst>
          </p:cNvPr>
          <p:cNvSpPr/>
          <p:nvPr/>
        </p:nvSpPr>
        <p:spPr>
          <a:xfrm>
            <a:off x="3457296" y="26622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9F513F-94BA-4C45-AC6A-355537B2A152}"/>
              </a:ext>
            </a:extLst>
          </p:cNvPr>
          <p:cNvSpPr txBox="1"/>
          <p:nvPr/>
        </p:nvSpPr>
        <p:spPr>
          <a:xfrm>
            <a:off x="2943933" y="2272712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33" name="Down Arrow 6">
            <a:extLst>
              <a:ext uri="{FF2B5EF4-FFF2-40B4-BE49-F238E27FC236}">
                <a16:creationId xmlns:a16="http://schemas.microsoft.com/office/drawing/2014/main" id="{D92D673D-A835-4C5C-A94A-54D710F0FF87}"/>
              </a:ext>
            </a:extLst>
          </p:cNvPr>
          <p:cNvSpPr/>
          <p:nvPr/>
        </p:nvSpPr>
        <p:spPr>
          <a:xfrm rot="5400000">
            <a:off x="6145360" y="53673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D08D5D-E18D-4774-99E9-17089014AD3E}"/>
              </a:ext>
            </a:extLst>
          </p:cNvPr>
          <p:cNvSpPr txBox="1"/>
          <p:nvPr/>
        </p:nvSpPr>
        <p:spPr>
          <a:xfrm>
            <a:off x="6417827" y="5216306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D9B678F-99E4-403F-8390-46732131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364060" y="3003663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42F982A-3EF2-47FC-9218-469F2FF10685}"/>
              </a:ext>
            </a:extLst>
          </p:cNvPr>
          <p:cNvSpPr/>
          <p:nvPr/>
        </p:nvSpPr>
        <p:spPr>
          <a:xfrm>
            <a:off x="5893957" y="5405437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BBF683-FD53-4807-B4F7-D6A8C52E90C0}"/>
              </a:ext>
            </a:extLst>
          </p:cNvPr>
          <p:cNvSpPr/>
          <p:nvPr/>
        </p:nvSpPr>
        <p:spPr>
          <a:xfrm>
            <a:off x="3501215" y="3003331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8C36D08-5A69-464D-AA7E-806E695CAD64}"/>
              </a:ext>
            </a:extLst>
          </p:cNvPr>
          <p:cNvSpPr/>
          <p:nvPr/>
        </p:nvSpPr>
        <p:spPr>
          <a:xfrm>
            <a:off x="3539020" y="3196117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9B70850-24EB-0906-494F-F0B6F6E7075A}"/>
              </a:ext>
            </a:extLst>
          </p:cNvPr>
          <p:cNvGrpSpPr/>
          <p:nvPr/>
        </p:nvGrpSpPr>
        <p:grpSpPr>
          <a:xfrm>
            <a:off x="3322206" y="2965344"/>
            <a:ext cx="2708854" cy="3063895"/>
            <a:chOff x="954173" y="2804279"/>
            <a:chExt cx="2708854" cy="306389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03D0B79-7E9F-162D-73CE-E63E8567F7AC}"/>
                </a:ext>
              </a:extLst>
            </p:cNvPr>
            <p:cNvCxnSpPr/>
            <p:nvPr/>
          </p:nvCxnSpPr>
          <p:spPr>
            <a:xfrm>
              <a:off x="980730" y="2970968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1F29334-24F0-047C-269B-FECD1BDDF741}"/>
                </a:ext>
              </a:extLst>
            </p:cNvPr>
            <p:cNvCxnSpPr/>
            <p:nvPr/>
          </p:nvCxnSpPr>
          <p:spPr>
            <a:xfrm>
              <a:off x="980730" y="3123368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1AAE656-6026-432B-D860-D3E0FA7FE1B2}"/>
                </a:ext>
              </a:extLst>
            </p:cNvPr>
            <p:cNvCxnSpPr/>
            <p:nvPr/>
          </p:nvCxnSpPr>
          <p:spPr>
            <a:xfrm>
              <a:off x="969470" y="3413879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AE41F4E-7E2F-E1E7-8975-6AA2A642B6C7}"/>
                </a:ext>
              </a:extLst>
            </p:cNvPr>
            <p:cNvCxnSpPr/>
            <p:nvPr/>
          </p:nvCxnSpPr>
          <p:spPr>
            <a:xfrm>
              <a:off x="969470" y="3566279"/>
              <a:ext cx="2682297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E875328-9B22-C7B6-1105-06B9E38B0036}"/>
                </a:ext>
              </a:extLst>
            </p:cNvPr>
            <p:cNvCxnSpPr>
              <a:cxnSpLocks/>
            </p:cNvCxnSpPr>
            <p:nvPr/>
          </p:nvCxnSpPr>
          <p:spPr>
            <a:xfrm>
              <a:off x="1112066" y="2840573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93B99BF-2C4D-07C0-6FBB-53B8A974E2C1}"/>
                </a:ext>
              </a:extLst>
            </p:cNvPr>
            <p:cNvCxnSpPr>
              <a:cxnSpLocks/>
            </p:cNvCxnSpPr>
            <p:nvPr/>
          </p:nvCxnSpPr>
          <p:spPr>
            <a:xfrm>
              <a:off x="1274270" y="2824678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7088393-649A-850E-0C15-520535B27A96}"/>
                </a:ext>
              </a:extLst>
            </p:cNvPr>
            <p:cNvCxnSpPr>
              <a:cxnSpLocks/>
            </p:cNvCxnSpPr>
            <p:nvPr/>
          </p:nvCxnSpPr>
          <p:spPr>
            <a:xfrm>
              <a:off x="1422869" y="2824678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B6AF8ED-0131-0714-91DE-BD0FC3AA0095}"/>
                </a:ext>
              </a:extLst>
            </p:cNvPr>
            <p:cNvCxnSpPr>
              <a:cxnSpLocks/>
            </p:cNvCxnSpPr>
            <p:nvPr/>
          </p:nvCxnSpPr>
          <p:spPr>
            <a:xfrm>
              <a:off x="1575269" y="2804279"/>
              <a:ext cx="0" cy="2722801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6095FC-8DE4-CEFB-C612-64A2BA4A9096}"/>
                </a:ext>
              </a:extLst>
            </p:cNvPr>
            <p:cNvCxnSpPr>
              <a:cxnSpLocks/>
            </p:cNvCxnSpPr>
            <p:nvPr/>
          </p:nvCxnSpPr>
          <p:spPr>
            <a:xfrm>
              <a:off x="954173" y="5725279"/>
              <a:ext cx="260924" cy="0"/>
            </a:xfrm>
            <a:prstGeom prst="line">
              <a:avLst/>
            </a:prstGeom>
            <a:ln w="19050" cap="flat" cmpd="sng" algn="ctr">
              <a:solidFill>
                <a:schemeClr val="accent2"/>
              </a:solidFill>
              <a:prstDash val="sys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1CE088-4BAE-0EEB-75AB-FB13DE47F531}"/>
                </a:ext>
              </a:extLst>
            </p:cNvPr>
            <p:cNvSpPr txBox="1"/>
            <p:nvPr/>
          </p:nvSpPr>
          <p:spPr>
            <a:xfrm>
              <a:off x="1188266" y="5591175"/>
              <a:ext cx="1309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accent2"/>
                  </a:solidFill>
                </a:rPr>
                <a:t>Discretization grid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7571D-8E83-4518-8F37-124321FBE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5" t="5706" b="-535"/>
          <a:stretch/>
        </p:blipFill>
        <p:spPr>
          <a:xfrm>
            <a:off x="5337048" y="838200"/>
            <a:ext cx="3730752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Spaces: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space</a:t>
                </a:r>
                <a:r>
                  <a:rPr lang="en-US" sz="1600" dirty="0"/>
                  <a:t>: infinite</a:t>
                </a:r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State representation</a:t>
                </a:r>
                <a:r>
                  <a:rPr lang="en-US" sz="1600" dirty="0"/>
                  <a:t>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Objective function</a:t>
                </a:r>
                <a:r>
                  <a:rPr lang="en-US" sz="1600" dirty="0"/>
                  <a:t>: min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lnSpc>
                    <a:spcPct val="80000"/>
                  </a:lnSpc>
                  <a:buNone/>
                </a:pPr>
                <a:r>
                  <a:rPr lang="en-US" sz="1600" b="1" dirty="0"/>
                  <a:t>Local neighborhood</a:t>
                </a:r>
                <a:r>
                  <a:rPr lang="en-US" sz="1600" dirty="0"/>
                  <a:t>: small changes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br>
                  <a:rPr lang="en-US" sz="1600" dirty="0"/>
                </a:br>
                <a:r>
                  <a:rPr lang="en-US" sz="1600" dirty="0"/>
                  <a:t>           (=evaluation of the Jacobian matrix at </a:t>
                </a:r>
                <a14:m>
                  <m:oMath xmlns:m="http://schemas.openxmlformats.org/officeDocument/2006/math">
                    <m:r>
                      <a:rPr lang="en-US" sz="16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)</a:t>
                </a:r>
              </a:p>
              <a:p>
                <a:pPr marL="0" indent="0">
                  <a:buNone/>
                </a:pPr>
                <a:r>
                  <a:rPr lang="en-US" sz="1600" dirty="0"/>
                  <a:t>Find optimum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Gradient descent (= Steepest-ascend hill climbing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  <a:endParaRPr lang="en-US" sz="1600" b="1" dirty="0"/>
              </a:p>
              <a:p>
                <a:pPr>
                  <a:lnSpc>
                    <a:spcPct val="120000"/>
                  </a:lnSpc>
                </a:pPr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(second-order partial derivative of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)</a:t>
                </a:r>
                <a:br>
                  <a:rPr lang="en-US" sz="1600" dirty="0"/>
                </a:br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as the optimal step size</a:t>
                </a:r>
              </a:p>
              <a:p>
                <a:pPr marL="0" indent="0" algn="ctr">
                  <a:buNone/>
                </a:pPr>
                <a:r>
                  <a:rPr lang="en-US" sz="1600" b="1" dirty="0"/>
                  <a:t> </a:t>
                </a:r>
                <a:r>
                  <a:rPr lang="en-US" sz="1600" dirty="0"/>
                  <a:t>Repeat: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Note: May get stuck in a local optimum if the search space is non-convex! Use simulated annealing, momentum or other methods to escape local optima.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903415"/>
                <a:ext cx="7886700" cy="4802185"/>
              </a:xfrm>
              <a:blipFill>
                <a:blip r:embed="rId3"/>
                <a:stretch>
                  <a:fillRect t="-11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58366AA-2056-4300-84DA-668DFFA94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7383" r="55413" b="7025"/>
          <a:stretch/>
        </p:blipFill>
        <p:spPr bwMode="auto">
          <a:xfrm>
            <a:off x="6251448" y="3632816"/>
            <a:ext cx="2133600" cy="231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</a:extLst>
          </p:cNvPr>
          <p:cNvCxnSpPr>
            <a:cxnSpLocks/>
          </p:cNvCxnSpPr>
          <p:nvPr/>
        </p:nvCxnSpPr>
        <p:spPr>
          <a:xfrm>
            <a:off x="4114800" y="3276600"/>
            <a:ext cx="2136648" cy="7620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</a:extLst>
          </p:cNvPr>
          <p:cNvCxnSpPr>
            <a:cxnSpLocks/>
          </p:cNvCxnSpPr>
          <p:nvPr/>
        </p:nvCxnSpPr>
        <p:spPr>
          <a:xfrm flipV="1">
            <a:off x="3733800" y="2201070"/>
            <a:ext cx="1981200" cy="23733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F986F9B-272C-42A4-8421-C4F51EDACF68}"/>
              </a:ext>
            </a:extLst>
          </p:cNvPr>
          <p:cNvSpPr/>
          <p:nvPr/>
        </p:nvSpPr>
        <p:spPr>
          <a:xfrm>
            <a:off x="8023099" y="22010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82BC5DE-A2FC-4459-8D5E-4891CF84E8F6}"/>
              </a:ext>
            </a:extLst>
          </p:cNvPr>
          <p:cNvSpPr/>
          <p:nvPr/>
        </p:nvSpPr>
        <p:spPr>
          <a:xfrm>
            <a:off x="8055686" y="42584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/>
              <p:nvPr/>
            </p:nvSpPr>
            <p:spPr>
              <a:xfrm>
                <a:off x="4971602" y="1363475"/>
                <a:ext cx="57849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A414C7-B46B-44D9-8FD8-DCBC8E188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1602" y="1363475"/>
                <a:ext cx="578492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/>
              <p:nvPr/>
            </p:nvSpPr>
            <p:spPr>
              <a:xfrm>
                <a:off x="5944864" y="3118263"/>
                <a:ext cx="39780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4AC9360-E4F6-47C4-B3FE-88F561A54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864" y="3118263"/>
                <a:ext cx="39780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/>
              <p:nvPr/>
            </p:nvSpPr>
            <p:spPr>
              <a:xfrm>
                <a:off x="8160460" y="3101858"/>
                <a:ext cx="4019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622CE2-1729-4819-95E5-362252D9E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460" y="3101858"/>
                <a:ext cx="401970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60CD63-032B-11E0-B54F-3CC217D23903}"/>
              </a:ext>
            </a:extLst>
          </p:cNvPr>
          <p:cNvCxnSpPr>
            <a:cxnSpLocks/>
          </p:cNvCxnSpPr>
          <p:nvPr/>
        </p:nvCxnSpPr>
        <p:spPr>
          <a:xfrm>
            <a:off x="8123861" y="2381399"/>
            <a:ext cx="32587" cy="1934072"/>
          </a:xfrm>
          <a:prstGeom prst="line">
            <a:avLst/>
          </a:prstGeom>
          <a:ln w="1905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44B8CC-2087-C783-1FF8-113D30561AD9}"/>
              </a:ext>
            </a:extLst>
          </p:cNvPr>
          <p:cNvCxnSpPr>
            <a:cxnSpLocks/>
          </p:cNvCxnSpPr>
          <p:nvPr/>
        </p:nvCxnSpPr>
        <p:spPr>
          <a:xfrm flipH="1">
            <a:off x="7848600" y="4429050"/>
            <a:ext cx="199061" cy="66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8C16C8-6167-5A9E-7747-F85018856FE3}"/>
              </a:ext>
            </a:extLst>
          </p:cNvPr>
          <p:cNvCxnSpPr>
            <a:cxnSpLocks/>
          </p:cNvCxnSpPr>
          <p:nvPr/>
        </p:nvCxnSpPr>
        <p:spPr>
          <a:xfrm flipH="1">
            <a:off x="7873162" y="2395390"/>
            <a:ext cx="174499" cy="152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3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a complete mathematical formulation of the objective function over is not known?</a:t>
            </a:r>
          </a:p>
          <a:p>
            <a:r>
              <a:rPr lang="en-US" sz="2000" dirty="0"/>
              <a:t>We may have objective values at fixed points, called the </a:t>
            </a:r>
            <a:r>
              <a:rPr lang="en-US" sz="2000" b="1" dirty="0"/>
              <a:t>training data</a:t>
            </a:r>
            <a:r>
              <a:rPr lang="en-US" sz="2000" dirty="0"/>
              <a:t>.</a:t>
            </a:r>
          </a:p>
          <a:p>
            <a:r>
              <a:rPr lang="en-US" sz="2000" dirty="0"/>
              <a:t>In this case, we can perform gradient descent on an approximation of the gradient using the data points. This is called </a:t>
            </a:r>
            <a:r>
              <a:rPr lang="en-US" sz="2000" b="1" dirty="0"/>
              <a:t>stochastic gradient descent (SGD). 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descend when we talk about </a:t>
            </a:r>
            <a:r>
              <a:rPr lang="en-US" sz="2000" b="1" dirty="0"/>
              <a:t>parameter learning for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99CF4E5-24B2-9CFC-57FF-E53DF950DE65}"/>
              </a:ext>
            </a:extLst>
          </p:cNvPr>
          <p:cNvGrpSpPr/>
          <p:nvPr/>
        </p:nvGrpSpPr>
        <p:grpSpPr>
          <a:xfrm>
            <a:off x="662320" y="1873561"/>
            <a:ext cx="4647921" cy="3733800"/>
            <a:chOff x="-1485947" y="1197356"/>
            <a:chExt cx="4654277" cy="4589946"/>
          </a:xfrm>
        </p:grpSpPr>
        <p:pic>
          <p:nvPicPr>
            <p:cNvPr id="6" name="Picture 2" descr="See the source image">
              <a:extLst>
                <a:ext uri="{FF2B5EF4-FFF2-40B4-BE49-F238E27FC236}">
                  <a16:creationId xmlns:a16="http://schemas.microsoft.com/office/drawing/2014/main" id="{45158B9A-1AF9-688F-763D-7197AF7A68E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9" t="4954" r="14354"/>
            <a:stretch/>
          </p:blipFill>
          <p:spPr bwMode="auto">
            <a:xfrm>
              <a:off x="-1403670" y="1197356"/>
              <a:ext cx="4572000" cy="4589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314FFF-1AF8-B048-7867-79F21B32B55F}"/>
                </a:ext>
              </a:extLst>
            </p:cNvPr>
            <p:cNvSpPr txBox="1"/>
            <p:nvPr/>
          </p:nvSpPr>
          <p:spPr>
            <a:xfrm rot="4719605">
              <a:off x="-1775931" y="3154296"/>
              <a:ext cx="94929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Utility U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C01B686-C47F-A618-9B9B-A282DB50105C}"/>
                </a:ext>
              </a:extLst>
            </p:cNvPr>
            <p:cNvSpPr txBox="1"/>
            <p:nvPr/>
          </p:nvSpPr>
          <p:spPr>
            <a:xfrm rot="2217323">
              <a:off x="-459166" y="4926695"/>
              <a:ext cx="4956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x   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4ED089-8D90-446C-ABF8-7C64129DF8C1}"/>
                </a:ext>
              </a:extLst>
            </p:cNvPr>
            <p:cNvSpPr txBox="1"/>
            <p:nvPr/>
          </p:nvSpPr>
          <p:spPr>
            <a:xfrm rot="18588051">
              <a:off x="2200446" y="4683168"/>
              <a:ext cx="50045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y    </a:t>
              </a:r>
            </a:p>
          </p:txBody>
        </p:sp>
      </p:grp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</a:t>
            </a:r>
            <a:r>
              <a:rPr lang="en-US" dirty="0"/>
              <a:t>A</a:t>
            </a:r>
            <a:r>
              <a:rPr lang="en-US" sz="4400" dirty="0"/>
              <a:t>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</p:spPr>
            <p:txBody>
              <a:bodyPr wrap="square" anchor="ctr">
                <a:spAutoFit/>
              </a:bodyPr>
              <a:lstStyle/>
              <a:p>
                <a:r>
                  <a:rPr lang="en-US" sz="1600" dirty="0"/>
                  <a:t>What if we do not know the goal state, but the utility of different states is given by a utility function</a:t>
                </a:r>
                <a:br>
                  <a:rPr lang="en-US" sz="1600" dirty="0"/>
                </a:br>
                <a:r>
                  <a:rPr lang="en-US" sz="1600" dirty="0"/>
                  <a:t>	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1600" b="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/>
                  <a:t>? </a:t>
                </a:r>
              </a:p>
              <a:p>
                <a:r>
                  <a:rPr lang="en-US" sz="1600" dirty="0"/>
                  <a:t>We use a factored state description. Here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We could try to identify the best or at least a “good” state?</a:t>
                </a:r>
              </a:p>
              <a:p>
                <a:r>
                  <a:rPr lang="en-US" sz="1600" dirty="0"/>
                  <a:t>This is the </a:t>
                </a:r>
                <a:r>
                  <a:rPr lang="en-US" sz="1600" b="1" dirty="0">
                    <a:solidFill>
                      <a:srgbClr val="FF0000"/>
                    </a:solidFill>
                  </a:rPr>
                  <a:t>optimization problem</a:t>
                </a:r>
                <a:r>
                  <a:rPr lang="en-US" sz="1600" dirty="0"/>
                  <a:t>:</a:t>
                </a:r>
                <a:br>
                  <a:rPr lang="en-US" sz="16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600" b="0" i="0" dirty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sz="1600" i="0" dirty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600" dirty="0"/>
              </a:p>
              <a:p>
                <a:r>
                  <a:rPr lang="en-US" sz="1600" dirty="0"/>
                  <a:t>We need a fast and memory-efficient way to find the best/a good state. </a:t>
                </a:r>
              </a:p>
            </p:txBody>
          </p:sp>
        </mc:Choice>
        <mc:Fallback xmlns="">
          <p:sp>
            <p:nvSpPr>
              <p:cNvPr id="32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0240" y="1632202"/>
                <a:ext cx="3300359" cy="3593612"/>
              </a:xfrm>
              <a:blipFill>
                <a:blip r:embed="rId4"/>
                <a:stretch>
                  <a:fillRect l="-739" t="-679" b="-1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7501778-D679-4E0A-ABBC-F017700FBCAC}"/>
              </a:ext>
            </a:extLst>
          </p:cNvPr>
          <p:cNvSpPr txBox="1"/>
          <p:nvPr/>
        </p:nvSpPr>
        <p:spPr>
          <a:xfrm>
            <a:off x="2470341" y="2982586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8E37F-36B6-4D65-9532-DC425BBBFF77}"/>
              </a:ext>
            </a:extLst>
          </p:cNvPr>
          <p:cNvSpPr txBox="1"/>
          <p:nvPr/>
        </p:nvSpPr>
        <p:spPr>
          <a:xfrm>
            <a:off x="2411531" y="266319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B01B5C-61A4-46D2-8695-89D19C2718CF}"/>
              </a:ext>
            </a:extLst>
          </p:cNvPr>
          <p:cNvCxnSpPr>
            <a:cxnSpLocks/>
          </p:cNvCxnSpPr>
          <p:nvPr/>
        </p:nvCxnSpPr>
        <p:spPr>
          <a:xfrm flipH="1" flipV="1">
            <a:off x="2556763" y="2910482"/>
            <a:ext cx="34037" cy="2137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3906414B-792D-41EB-872C-668D777CF406}"/>
              </a:ext>
            </a:extLst>
          </p:cNvPr>
          <p:cNvSpPr/>
          <p:nvPr/>
        </p:nvSpPr>
        <p:spPr>
          <a:xfrm>
            <a:off x="3278833" y="1658237"/>
            <a:ext cx="1235893" cy="505083"/>
          </a:xfrm>
          <a:prstGeom prst="wedgeRectCallout">
            <a:avLst>
              <a:gd name="adj1" fmla="val -103201"/>
              <a:gd name="adj2" fmla="val 222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Local move from state to state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55767-D297-46D4-A366-7490BECA936C}"/>
              </a:ext>
            </a:extLst>
          </p:cNvPr>
          <p:cNvSpPr txBox="1"/>
          <p:nvPr/>
        </p:nvSpPr>
        <p:spPr>
          <a:xfrm>
            <a:off x="666296" y="5361076"/>
            <a:ext cx="794828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Idea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Start with a current solution (a state) and improve the solution by moving from the current state to a “neighboring” better state (a.k.a. performing a series of </a:t>
            </a:r>
            <a:r>
              <a:rPr lang="en-US" sz="1600" b="1" dirty="0">
                <a:solidFill>
                  <a:srgbClr val="FF0000"/>
                </a:solidFill>
              </a:rPr>
              <a:t>local moves</a:t>
            </a:r>
            <a:r>
              <a:rPr lang="en-US" sz="1600" dirty="0"/>
              <a:t>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</a:t>
            </a:r>
            <a:r>
              <a:rPr lang="en-US" dirty="0"/>
              <a:t>A</a:t>
            </a:r>
            <a:r>
              <a:rPr lang="en-US" sz="4400" dirty="0"/>
              <a:t>lgorithms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053084C0-2E9B-4A4B-884C-FACFE1BD4111}"/>
              </a:ext>
            </a:extLst>
          </p:cNvPr>
          <p:cNvSpPr txBox="1">
            <a:spLocks noChangeArrowheads="1"/>
          </p:cNvSpPr>
          <p:nvPr/>
        </p:nvSpPr>
        <p:spPr>
          <a:xfrm>
            <a:off x="196939" y="2908216"/>
            <a:ext cx="8140524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300" b="1" dirty="0"/>
          </a:p>
          <a:p>
            <a:endParaRPr lang="en-US" sz="23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51376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2300" b="1" dirty="0"/>
                  <a:t>Difference to search from the previous chapter: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Goal state is unknown, </a:t>
                </a:r>
                <a:r>
                  <a:rPr lang="en-US" sz="2200" dirty="0"/>
                  <a:t>but we know or can calculate the utility for each state. We want to identify the state with the highest utility. </a:t>
                </a:r>
                <a:endParaRPr lang="en-US" sz="2200" b="1" dirty="0">
                  <a:solidFill>
                    <a:srgbClr val="FF0000"/>
                  </a:solidFill>
                </a:endParaRP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dirty="0"/>
                  <a:t>Often no explicit initial state + </a:t>
                </a:r>
                <a:r>
                  <a:rPr lang="en-US" sz="2200" b="1" dirty="0">
                    <a:solidFill>
                      <a:srgbClr val="FF0000"/>
                    </a:solidFill>
                  </a:rPr>
                  <a:t>path to goal and path cost are not important.</a:t>
                </a:r>
              </a:p>
              <a:p>
                <a:pPr marL="800100" lvl="1" indent="-457200">
                  <a:buFont typeface="+mj-lt"/>
                  <a:buAutoNum type="alphaLcParenR"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No search tree</a:t>
                </a:r>
                <a:r>
                  <a:rPr lang="en-US" sz="2200" dirty="0"/>
                  <a:t>. Just stores the current state and move to a “better” state if possible.</a:t>
                </a:r>
              </a:p>
              <a:p>
                <a:pPr marL="0" indent="0">
                  <a:buNone/>
                </a:pPr>
                <a:endParaRPr lang="en-US" sz="2300" b="1" dirty="0"/>
              </a:p>
              <a:p>
                <a:pPr marL="0" indent="0">
                  <a:buNone/>
                </a:pPr>
                <a:r>
                  <a:rPr lang="en-US" sz="2300" b="1" dirty="0"/>
                  <a:t>Use in AI</a:t>
                </a:r>
              </a:p>
              <a:p>
                <a:r>
                  <a:rPr lang="en-US" sz="2300" b="1" dirty="0"/>
                  <a:t>Goal-based agent</a:t>
                </a:r>
                <a:r>
                  <a:rPr lang="en-US" sz="2300" dirty="0"/>
                  <a:t>: Identify a good goal state with a good utility before planning a path to that state.</a:t>
                </a:r>
                <a:endParaRPr lang="en-US" sz="2300" b="1" dirty="0"/>
              </a:p>
              <a:p>
                <a:r>
                  <a:rPr lang="en-US" sz="2300" b="1" dirty="0"/>
                  <a:t>Utility-based agent</a:t>
                </a:r>
                <a:r>
                  <a:rPr lang="en-US" sz="2300" dirty="0"/>
                  <a:t>: Always move to a neighboring state with higher utility. A simple greedy method used for </a:t>
                </a:r>
              </a:p>
              <a:p>
                <a:pPr lvl="1"/>
                <a:r>
                  <a:rPr lang="en-US" sz="1900" dirty="0"/>
                  <a:t>complicated/large state spaces or </a:t>
                </a:r>
              </a:p>
              <a:p>
                <a:pPr lvl="1"/>
                <a:r>
                  <a:rPr lang="en-US" sz="1900" dirty="0"/>
                  <a:t>online search.</a:t>
                </a:r>
              </a:p>
              <a:p>
                <a:r>
                  <a:rPr lang="en-US" sz="2300" b="1" dirty="0"/>
                  <a:t>General optimization</a:t>
                </a:r>
                <a:r>
                  <a:rPr lang="en-US" sz="2300" dirty="0"/>
                  <a:t>: </a:t>
                </a:r>
                <a14:m>
                  <m:oMath xmlns:m="http://schemas.openxmlformats.org/officeDocument/2006/math"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3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300" dirty="0"/>
                  <a:t> can be replaced by a general objective function. Local search is an effective heuristic to find good solutions in large or continuous search spaces. E.g., stochastic gradient descend to train neural networks learns to approximate a function by using the prediction error as the objective function.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699C35D-6D24-460D-B6A3-69851B1027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51376"/>
              </a:xfrm>
              <a:blipFill>
                <a:blip r:embed="rId3"/>
                <a:stretch>
                  <a:fillRect l="-618" t="-2094" r="-1082" b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7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7A5B1F03-D252-42DE-9794-C13547EF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37660" y="2286000"/>
            <a:ext cx="4817136" cy="4191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/>
              <a:t>Goal</a:t>
            </a:r>
            <a:r>
              <a:rPr lang="en-US" sz="1800" dirty="0"/>
              <a:t>: Put </a:t>
            </a:r>
            <a:r>
              <a:rPr lang="en-US" sz="1800" i="1" dirty="0"/>
              <a:t>n</a:t>
            </a:r>
            <a:r>
              <a:rPr lang="en-US" sz="1800" dirty="0"/>
              <a:t> queens on an </a:t>
            </a:r>
            <a:r>
              <a:rPr lang="en-US" sz="1800" i="1" dirty="0"/>
              <a:t>n </a:t>
            </a:r>
            <a:r>
              <a:rPr lang="en-US" sz="1800" i="1" dirty="0">
                <a:cs typeface="Arial" pitchFamily="34" charset="0"/>
              </a:rPr>
              <a:t>× </a:t>
            </a:r>
            <a:r>
              <a:rPr lang="en-US" sz="1800" i="1" dirty="0"/>
              <a:t>n</a:t>
            </a:r>
            <a:r>
              <a:rPr lang="en-US" sz="1800" dirty="0"/>
              <a:t> board with no two queens on the same row, column, or diagonal.</a:t>
            </a:r>
          </a:p>
          <a:p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Defining the search problem:</a:t>
            </a:r>
          </a:p>
          <a:p>
            <a:r>
              <a:rPr lang="en-US" sz="1800" b="1" dirty="0"/>
              <a:t>State space: </a:t>
            </a:r>
            <a:r>
              <a:rPr lang="en-US" sz="1800" dirty="0"/>
              <a:t>All possible </a:t>
            </a:r>
            <a:r>
              <a:rPr lang="en-US" sz="1800" i="1" dirty="0"/>
              <a:t>n</a:t>
            </a:r>
            <a:r>
              <a:rPr lang="en-US" sz="1800" dirty="0"/>
              <a:t>-queen configurations. How many are there?</a:t>
            </a:r>
          </a:p>
          <a:p>
            <a:r>
              <a:rPr lang="en-US" sz="1800" b="1" dirty="0"/>
              <a:t>State representation:</a:t>
            </a:r>
            <a:r>
              <a:rPr lang="en-US" sz="1800" dirty="0"/>
              <a:t> How do we define a factored representation?</a:t>
            </a:r>
          </a:p>
          <a:p>
            <a:r>
              <a:rPr lang="en-US" sz="1800" b="1" dirty="0"/>
              <a:t>Objective function</a:t>
            </a:r>
            <a:r>
              <a:rPr lang="en-US" sz="1800" dirty="0"/>
              <a:t>: What is a possible utility function given the state representation?</a:t>
            </a:r>
          </a:p>
          <a:p>
            <a:r>
              <a:rPr lang="en-US" sz="1800" b="1" dirty="0"/>
              <a:t>Local neighborhood: </a:t>
            </a:r>
            <a:r>
              <a:rPr lang="en-US" sz="1800" dirty="0"/>
              <a:t>What states are close to each other?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B603F7-B18D-6A9A-4E71-9CCA311EBE64}"/>
              </a:ext>
            </a:extLst>
          </p:cNvPr>
          <p:cNvSpPr txBox="1"/>
          <p:nvPr/>
        </p:nvSpPr>
        <p:spPr>
          <a:xfrm>
            <a:off x="1453742" y="926811"/>
            <a:ext cx="734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E302B00F-033E-481D-98E8-A907EFCF8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798493" y="2331127"/>
                <a:ext cx="4817136" cy="411480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2000" b="1" dirty="0"/>
                  <a:t>Defining the search problem:</a:t>
                </a:r>
              </a:p>
              <a:p>
                <a:r>
                  <a:rPr lang="en-US" sz="2000" b="1" dirty="0"/>
                  <a:t>State space: </a:t>
                </a:r>
                <a:r>
                  <a:rPr lang="en-US" sz="2000" dirty="0"/>
                  <a:t>All possible </a:t>
                </a:r>
                <a:r>
                  <a:rPr lang="en-US" sz="2000" i="1" dirty="0"/>
                  <a:t>n</a:t>
                </a:r>
                <a:r>
                  <a:rPr lang="en-US" sz="2000" dirty="0"/>
                  <a:t>-queen configurations. How many are there?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4-queens problem: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=1820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State representation:</a:t>
                </a:r>
                <a:r>
                  <a:rPr lang="en-US" sz="2000" dirty="0"/>
                  <a:t> How do we define a factored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E.g. </a:t>
                </a:r>
                <a14:m>
                  <m:oMath xmlns:m="http://schemas.openxmlformats.org/officeDocument/2006/math"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r>
                  <a:rPr lang="en-US" sz="2000" b="1" dirty="0"/>
                  <a:t>Objective function</a:t>
                </a:r>
                <a:r>
                  <a:rPr lang="en-US" sz="2000" dirty="0"/>
                  <a:t>: What is a possible utility function given the state representation?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Maximizing utility means minimize the number of pairwise conflicts based on the state representation.</a:t>
                </a:r>
              </a:p>
              <a:p>
                <a:r>
                  <a:rPr lang="en-US" sz="2000" b="1" dirty="0"/>
                  <a:t>Local neighborhood: </a:t>
                </a:r>
                <a:r>
                  <a:rPr lang="en-US" sz="2000" dirty="0"/>
                  <a:t>What states are close to each other?</a:t>
                </a:r>
                <a:br>
                  <a:rPr lang="en-US" sz="2000" dirty="0"/>
                </a:br>
                <a:r>
                  <a:rPr lang="en-US" sz="2000" dirty="0">
                    <a:solidFill>
                      <a:srgbClr val="FF0000"/>
                    </a:solidFill>
                  </a:rPr>
                  <a:t>Move a single queen.</a:t>
                </a:r>
              </a:p>
            </p:txBody>
          </p:sp>
        </mc:Choice>
        <mc:Fallback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98493" y="2331127"/>
                <a:ext cx="4817136" cy="4114800"/>
              </a:xfrm>
              <a:blipFill>
                <a:blip r:embed="rId4"/>
                <a:stretch>
                  <a:fillRect l="-1139" t="-2519" r="-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C8B8165-DAFB-4507-9B7D-87FA081E5FC3}"/>
              </a:ext>
            </a:extLst>
          </p:cNvPr>
          <p:cNvSpPr/>
          <p:nvPr/>
        </p:nvSpPr>
        <p:spPr>
          <a:xfrm>
            <a:off x="1225296" y="1143000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235F5F-13B2-44AF-A581-4EF2FE686016}"/>
              </a:ext>
            </a:extLst>
          </p:cNvPr>
          <p:cNvSpPr/>
          <p:nvPr/>
        </p:nvSpPr>
        <p:spPr>
          <a:xfrm rot="2455604">
            <a:off x="956827" y="1677722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F7D-C942-4D81-A391-6F834D948001}"/>
              </a:ext>
            </a:extLst>
          </p:cNvPr>
          <p:cNvSpPr txBox="1"/>
          <p:nvPr/>
        </p:nvSpPr>
        <p:spPr>
          <a:xfrm>
            <a:off x="650748" y="735024"/>
            <a:ext cx="2421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conflicts = utility of -2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C8693F-28D7-4E3C-BAC7-6D55CB84B445}"/>
              </a:ext>
            </a:extLst>
          </p:cNvPr>
          <p:cNvSpPr txBox="1"/>
          <p:nvPr/>
        </p:nvSpPr>
        <p:spPr>
          <a:xfrm>
            <a:off x="685800" y="5976405"/>
            <a:ext cx="235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conflicts = utility of 0</a:t>
            </a:r>
          </a:p>
        </p:txBody>
      </p:sp>
      <p:pic>
        <p:nvPicPr>
          <p:cNvPr id="11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19697228-0278-4139-8392-1B67742A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CC4DA4-30AF-ED7C-7EC6-FA93CDD51093}"/>
              </a:ext>
            </a:extLst>
          </p:cNvPr>
          <p:cNvSpPr txBox="1"/>
          <p:nvPr/>
        </p:nvSpPr>
        <p:spPr>
          <a:xfrm>
            <a:off x="685800" y="3384228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A       B       C         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9C6A7-FE9F-51C6-CD63-E431B84DDC65}"/>
              </a:ext>
            </a:extLst>
          </p:cNvPr>
          <p:cNvSpPr txBox="1"/>
          <p:nvPr/>
        </p:nvSpPr>
        <p:spPr>
          <a:xfrm>
            <a:off x="463296" y="1284315"/>
            <a:ext cx="3749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  <a:p>
            <a:endParaRPr lang="en-US" dirty="0"/>
          </a:p>
          <a:p>
            <a:r>
              <a:rPr lang="en-US" dirty="0"/>
              <a:t>3</a:t>
            </a:r>
          </a:p>
          <a:p>
            <a:endParaRPr lang="en-US" dirty="0"/>
          </a:p>
          <a:p>
            <a:r>
              <a:rPr lang="en-US" dirty="0"/>
              <a:t>2</a:t>
            </a:r>
          </a:p>
          <a:p>
            <a:endParaRPr lang="en-US" dirty="0"/>
          </a:p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637984"/>
          </a:xfrm>
        </p:spPr>
        <p:txBody>
          <a:bodyPr>
            <a:normAutofit fontScale="77500" lnSpcReduction="20000"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State representation: </a:t>
            </a:r>
            <a:r>
              <a:rPr lang="en-US" sz="1600" dirty="0"/>
              <a:t>Order of cities in the tour.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minimize the length of the tour</a:t>
            </a:r>
          </a:p>
          <a:p>
            <a:r>
              <a:rPr lang="en-US" sz="1600" b="1" dirty="0"/>
              <a:t>Local neighborhood: </a:t>
            </a:r>
            <a:r>
              <a:rPr lang="en-US" sz="1600" dirty="0"/>
              <a:t>Change the order of visiting a few cities.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different problem with uninformed/informed search! Each city was defined as a state and the path was the solution.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D277C26-B61A-48F9-B1BE-5CF1A6508E41}"/>
              </a:ext>
            </a:extLst>
          </p:cNvPr>
          <p:cNvSpPr/>
          <p:nvPr/>
        </p:nvSpPr>
        <p:spPr>
          <a:xfrm>
            <a:off x="1001635" y="1046747"/>
            <a:ext cx="1055765" cy="1961148"/>
          </a:xfrm>
          <a:custGeom>
            <a:avLst/>
            <a:gdLst>
              <a:gd name="connsiteX0" fmla="*/ 1055765 w 1055765"/>
              <a:gd name="connsiteY0" fmla="*/ 1961148 h 1961148"/>
              <a:gd name="connsiteX1" fmla="*/ 971544 w 1055765"/>
              <a:gd name="connsiteY1" fmla="*/ 1925053 h 1961148"/>
              <a:gd name="connsiteX2" fmla="*/ 899354 w 1055765"/>
              <a:gd name="connsiteY2" fmla="*/ 1888958 h 1961148"/>
              <a:gd name="connsiteX3" fmla="*/ 863260 w 1055765"/>
              <a:gd name="connsiteY3" fmla="*/ 1540042 h 1961148"/>
              <a:gd name="connsiteX4" fmla="*/ 839197 w 1055765"/>
              <a:gd name="connsiteY4" fmla="*/ 1503948 h 1961148"/>
              <a:gd name="connsiteX5" fmla="*/ 430123 w 1055765"/>
              <a:gd name="connsiteY5" fmla="*/ 1455821 h 1961148"/>
              <a:gd name="connsiteX6" fmla="*/ 321839 w 1055765"/>
              <a:gd name="connsiteY6" fmla="*/ 1239253 h 1961148"/>
              <a:gd name="connsiteX7" fmla="*/ 249649 w 1055765"/>
              <a:gd name="connsiteY7" fmla="*/ 1118937 h 1961148"/>
              <a:gd name="connsiteX8" fmla="*/ 213554 w 1055765"/>
              <a:gd name="connsiteY8" fmla="*/ 1058779 h 1961148"/>
              <a:gd name="connsiteX9" fmla="*/ 177460 w 1055765"/>
              <a:gd name="connsiteY9" fmla="*/ 1010653 h 1961148"/>
              <a:gd name="connsiteX10" fmla="*/ 153397 w 1055765"/>
              <a:gd name="connsiteY10" fmla="*/ 890337 h 1961148"/>
              <a:gd name="connsiteX11" fmla="*/ 117302 w 1055765"/>
              <a:gd name="connsiteY11" fmla="*/ 866274 h 1961148"/>
              <a:gd name="connsiteX12" fmla="*/ 81207 w 1055765"/>
              <a:gd name="connsiteY12" fmla="*/ 757990 h 1961148"/>
              <a:gd name="connsiteX13" fmla="*/ 9018 w 1055765"/>
              <a:gd name="connsiteY13" fmla="*/ 685800 h 1961148"/>
              <a:gd name="connsiteX14" fmla="*/ 213554 w 1055765"/>
              <a:gd name="connsiteY14" fmla="*/ 132348 h 1961148"/>
              <a:gd name="connsiteX15" fmla="*/ 249649 w 1055765"/>
              <a:gd name="connsiteY15" fmla="*/ 108285 h 1961148"/>
              <a:gd name="connsiteX16" fmla="*/ 285744 w 1055765"/>
              <a:gd name="connsiteY16" fmla="*/ 24064 h 1961148"/>
              <a:gd name="connsiteX17" fmla="*/ 309807 w 1055765"/>
              <a:gd name="connsiteY17" fmla="*/ 0 h 196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55765" h="1961148">
                <a:moveTo>
                  <a:pt x="1055765" y="1961148"/>
                </a:moveTo>
                <a:cubicBezTo>
                  <a:pt x="1027691" y="1949116"/>
                  <a:pt x="999276" y="1937852"/>
                  <a:pt x="971544" y="1925053"/>
                </a:cubicBezTo>
                <a:cubicBezTo>
                  <a:pt x="947117" y="1913779"/>
                  <a:pt x="906638" y="1914857"/>
                  <a:pt x="899354" y="1888958"/>
                </a:cubicBezTo>
                <a:cubicBezTo>
                  <a:pt x="867697" y="1776399"/>
                  <a:pt x="881310" y="1655566"/>
                  <a:pt x="863260" y="1540042"/>
                </a:cubicBezTo>
                <a:cubicBezTo>
                  <a:pt x="861028" y="1525755"/>
                  <a:pt x="853391" y="1506708"/>
                  <a:pt x="839197" y="1503948"/>
                </a:cubicBezTo>
                <a:cubicBezTo>
                  <a:pt x="704423" y="1477742"/>
                  <a:pt x="566481" y="1471863"/>
                  <a:pt x="430123" y="1455821"/>
                </a:cubicBezTo>
                <a:cubicBezTo>
                  <a:pt x="289208" y="1408850"/>
                  <a:pt x="380080" y="1462513"/>
                  <a:pt x="321839" y="1239253"/>
                </a:cubicBezTo>
                <a:cubicBezTo>
                  <a:pt x="290913" y="1120701"/>
                  <a:pt x="300728" y="1187042"/>
                  <a:pt x="249649" y="1118937"/>
                </a:cubicBezTo>
                <a:cubicBezTo>
                  <a:pt x="235618" y="1100229"/>
                  <a:pt x="226526" y="1078237"/>
                  <a:pt x="213554" y="1058779"/>
                </a:cubicBezTo>
                <a:cubicBezTo>
                  <a:pt x="202431" y="1042094"/>
                  <a:pt x="189491" y="1026695"/>
                  <a:pt x="177460" y="1010653"/>
                </a:cubicBezTo>
                <a:cubicBezTo>
                  <a:pt x="169439" y="970548"/>
                  <a:pt x="169128" y="928090"/>
                  <a:pt x="153397" y="890337"/>
                </a:cubicBezTo>
                <a:cubicBezTo>
                  <a:pt x="147835" y="876989"/>
                  <a:pt x="124226" y="878969"/>
                  <a:pt x="117302" y="866274"/>
                </a:cubicBezTo>
                <a:cubicBezTo>
                  <a:pt x="99083" y="832873"/>
                  <a:pt x="100782" y="790615"/>
                  <a:pt x="81207" y="757990"/>
                </a:cubicBezTo>
                <a:cubicBezTo>
                  <a:pt x="63699" y="728809"/>
                  <a:pt x="9018" y="685800"/>
                  <a:pt x="9018" y="685800"/>
                </a:cubicBezTo>
                <a:cubicBezTo>
                  <a:pt x="47587" y="-85576"/>
                  <a:pt x="-120598" y="355113"/>
                  <a:pt x="213554" y="132348"/>
                </a:cubicBezTo>
                <a:lnTo>
                  <a:pt x="249649" y="108285"/>
                </a:lnTo>
                <a:cubicBezTo>
                  <a:pt x="261733" y="59949"/>
                  <a:pt x="255529" y="61832"/>
                  <a:pt x="285744" y="24064"/>
                </a:cubicBezTo>
                <a:cubicBezTo>
                  <a:pt x="292830" y="15206"/>
                  <a:pt x="309807" y="0"/>
                  <a:pt x="309807" y="0"/>
                </a:cubicBezTo>
              </a:path>
            </a:pathLst>
          </a:custGeom>
          <a:noFill/>
          <a:ln w="76200">
            <a:solidFill>
              <a:srgbClr val="7030A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4114800"/>
            <a:ext cx="6021186" cy="1364728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b="1" dirty="0"/>
              <a:t>Hill-Climbing Search </a:t>
            </a:r>
            <a:br>
              <a:rPr lang="en-US" sz="4400" b="1" dirty="0"/>
            </a:br>
            <a:r>
              <a:rPr lang="en-US" sz="4400" b="1" dirty="0"/>
              <a:t>aka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479529"/>
            <a:ext cx="6021186" cy="738392"/>
          </a:xfr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4419</TotalTime>
  <Words>2408</Words>
  <Application>Microsoft Office PowerPoint</Application>
  <PresentationFormat>On-screen Show (4:3)</PresentationFormat>
  <Paragraphs>313</Paragraphs>
  <Slides>32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source sans pro</vt:lpstr>
      <vt:lpstr>Symbol</vt:lpstr>
      <vt:lpstr>Wingdings</vt:lpstr>
      <vt:lpstr>Office Theme</vt:lpstr>
      <vt:lpstr>CS 5/7320 Artificial Intelligence  Local Search AIMA Chapters 4.1 &amp; 4.2 </vt:lpstr>
      <vt:lpstr>Contents</vt:lpstr>
      <vt:lpstr>Recap: Uninformed and Informed Search</vt:lpstr>
      <vt:lpstr>Local Search Algorithms</vt:lpstr>
      <vt:lpstr>Local Search Algorithms</vt:lpstr>
      <vt:lpstr>Example:  n-Queens Problem</vt:lpstr>
      <vt:lpstr>Example:  n-Queens Problem</vt:lpstr>
      <vt:lpstr>Example: Traveling salesman problem</vt:lpstr>
      <vt:lpstr>Hill-Climbing Search  aka Greedy Local Search</vt:lpstr>
      <vt:lpstr>Example: n-Queens Problem</vt:lpstr>
      <vt:lpstr>Example: n-Queens Problem</vt:lpstr>
      <vt:lpstr>Example: n-Queens Problem</vt:lpstr>
      <vt:lpstr>Example: Traveling Salesman Problem</vt:lpstr>
      <vt:lpstr>Example: Traveling Salesman Problem</vt:lpstr>
      <vt:lpstr>Hill-Climbing Search (= Greedy Local Search)</vt:lpstr>
      <vt:lpstr>Local Optima</vt:lpstr>
      <vt:lpstr>The State Space “Landscape”</vt:lpstr>
      <vt:lpstr>Minimization vs. Maximization</vt:lpstr>
      <vt:lpstr>Convex vs. Non-Convex  Optimization Problems</vt:lpstr>
      <vt:lpstr>Simulated Annealing</vt:lpstr>
      <vt:lpstr>Simulated Annealing</vt:lpstr>
      <vt:lpstr>Simulated Annealing</vt:lpstr>
      <vt:lpstr>The 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Discretization of Continuous Space </vt:lpstr>
      <vt:lpstr>Discretization of Continuous Space </vt:lpstr>
      <vt:lpstr>Search in Continuous Spaces: Gradient Descent</vt:lpstr>
      <vt:lpstr>Search in Continuous Spaces: Stochastic Gradient Descent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Hahsler, Michael</cp:lastModifiedBy>
  <cp:revision>51</cp:revision>
  <dcterms:created xsi:type="dcterms:W3CDTF">2021-02-13T00:06:29Z</dcterms:created>
  <dcterms:modified xsi:type="dcterms:W3CDTF">2024-09-26T18:24:04Z</dcterms:modified>
</cp:coreProperties>
</file>